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908" r:id="rId1"/>
    <p:sldMasterId id="2147483919" r:id="rId2"/>
  </p:sldMasterIdLst>
  <p:notesMasterIdLst>
    <p:notesMasterId r:id="rId13"/>
  </p:notesMasterIdLst>
  <p:handoutMasterIdLst>
    <p:handoutMasterId r:id="rId14"/>
  </p:handoutMasterIdLst>
  <p:sldIdLst>
    <p:sldId id="2147481558" r:id="rId3"/>
    <p:sldId id="2147481518" r:id="rId4"/>
    <p:sldId id="2147481562" r:id="rId5"/>
    <p:sldId id="2147481563" r:id="rId6"/>
    <p:sldId id="2147481565" r:id="rId7"/>
    <p:sldId id="2147481566" r:id="rId8"/>
    <p:sldId id="2147481567" r:id="rId9"/>
    <p:sldId id="2147481568" r:id="rId10"/>
    <p:sldId id="2147481569" r:id="rId11"/>
    <p:sldId id="2147481570" r:id="rId12"/>
  </p:sldIdLst>
  <p:sldSz cx="12192000" cy="6858000"/>
  <p:notesSz cx="6735763" cy="9866313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47630-672A-474D-9656-E14BA8620FD0}" v="16" dt="2026-04-13T08:07:36.4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666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C3375-25C1-4132-8356-F0254E04DDEC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4172F-6366-47B3-B3D8-F99B8E17C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47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>
                <a:latin typeface="Aptos" panose="020B0004020202020204" pitchFamily="34" charset="0"/>
              </a:rPr>
              <a:pPr/>
              <a:t>2026/4/14</a:t>
            </a:fld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>
              <a:latin typeface="Aptos" panose="020B0004020202020204" pitchFamily="34" charset="0"/>
            </a:endParaRPr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>
              <a:latin typeface="Aptos" panose="020B00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>
                <a:latin typeface="Aptos" panose="020B0004020202020204" pitchFamily="34" charset="0"/>
              </a:rPr>
              <a:pPr/>
              <a:t>‹#›</a:t>
            </a:fld>
            <a:endParaRPr kumimoji="1" lang="ja-JP" altLang="en-US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Aptos" panose="020B0004020202020204" pitchFamily="34" charset="0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20.bin"/><Relationship Id="rId7" Type="http://schemas.openxmlformats.org/officeDocument/2006/relationships/image" Target="../media/image6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22.bin"/><Relationship Id="rId7" Type="http://schemas.openxmlformats.org/officeDocument/2006/relationships/image" Target="../media/image10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22.bin"/><Relationship Id="rId7" Type="http://schemas.openxmlformats.org/officeDocument/2006/relationships/image" Target="../media/image10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タイトル_ ロゴ入り_16:9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72E5A2AA-8632-4C90-834B-AAF8FA2847A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770411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72E5A2AA-8632-4C90-834B-AAF8FA2847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666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78799" y="5292000"/>
            <a:ext cx="4680000" cy="864000"/>
          </a:xfrm>
        </p:spPr>
        <p:txBody>
          <a:bodyPr vert="horz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8799" y="5760001"/>
            <a:ext cx="4680000" cy="307777"/>
          </a:xfrm>
          <a:prstGeom prst="rect">
            <a:avLst/>
          </a:prstGeom>
        </p:spPr>
        <p:txBody>
          <a:bodyPr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78799" y="6408000"/>
            <a:ext cx="4680000" cy="215444"/>
          </a:xfrm>
          <a:prstGeom prst="rect">
            <a:avLst/>
          </a:prstGeom>
        </p:spPr>
        <p:txBody>
          <a:bodyPr wrap="square" lIns="0" t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095999" y="396000"/>
            <a:ext cx="5616000" cy="676800"/>
          </a:xfrm>
          <a:prstGeom prst="rect">
            <a:avLst/>
          </a:prstGeom>
        </p:spPr>
        <p:txBody>
          <a:bodyPr lIns="0" t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>
                <a:latin typeface="+mn-lt"/>
                <a:ea typeface="+mn-ea"/>
                <a:cs typeface="+mn-cs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78800" y="432000"/>
            <a:ext cx="2016000" cy="633201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F26CE00B-EF0F-41D9-B6BD-2D199AF6C07D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552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Blue_中表紙_16:9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BD7C55F-79D3-4D3C-BF22-E2499EF302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872648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BD7C55F-79D3-4D3C-BF22-E2499EF30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18800" y="2232000"/>
            <a:ext cx="6264000" cy="432000"/>
          </a:xfrm>
          <a:prstGeom prst="rect">
            <a:avLst/>
          </a:prstGeom>
          <a:noFill/>
        </p:spPr>
        <p:txBody>
          <a:bodyPr wrap="none" lIns="0" t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056419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51802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497333F6-9AD1-6169-C739-EE0E8EEF79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425" y="5951022"/>
            <a:ext cx="11233150" cy="360000"/>
          </a:xfrm>
        </p:spPr>
        <p:txBody>
          <a:bodyPr anchor="b"/>
          <a:lstStyle>
            <a:lvl1pPr fontAlgn="auto">
              <a:lnSpc>
                <a:spcPct val="100000"/>
              </a:lnSpc>
              <a:spcBef>
                <a:spcPts val="0"/>
              </a:spcBef>
              <a:defRPr sz="120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543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856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出所・脚注なし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162689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543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6047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コンテンツ両サイド_レベル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520863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 9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6A85E96B-E1AC-4DF5-5614-680F3EA213FD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479425" y="1484314"/>
            <a:ext cx="5436001" cy="4823999"/>
          </a:xfrm>
        </p:spPr>
        <p:txBody>
          <a:bodyPr/>
          <a:lstStyle>
            <a:lvl1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1pPr>
            <a:lvl2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2pPr>
            <a:lvl3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3pPr>
            <a:lvl4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4pPr>
            <a:lvl5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07EF26B2-575F-9ED1-90F8-6FBC9CF4FC3F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76575" y="1484314"/>
            <a:ext cx="5436001" cy="4823999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1pPr>
            <a:lvl2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2pPr>
            <a:lvl3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3pPr>
            <a:lvl4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4pPr>
            <a:lvl5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3" name="フッター プレースホルダ 10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6B5496C-DFB7-93F6-1A89-9771DD29BD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425" y="1008000"/>
            <a:ext cx="5437188" cy="468000"/>
          </a:xfrm>
        </p:spPr>
        <p:txBody>
          <a:bodyPr anchor="ctr"/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20" name="テキスト プレースホルダー 6">
            <a:extLst>
              <a:ext uri="{FF2B5EF4-FFF2-40B4-BE49-F238E27FC236}">
                <a16:creationId xmlns:a16="http://schemas.microsoft.com/office/drawing/2014/main" id="{15EC7259-B2A3-5EC1-CEAF-805353B90F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75388" y="1008000"/>
            <a:ext cx="5437188" cy="468000"/>
          </a:xfrm>
        </p:spPr>
        <p:txBody>
          <a:bodyPr vert="horz" lIns="0" tIns="0" rIns="0" bIns="0" rtlCol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lang="ja-JP" altLang="en-US" sz="1800" b="1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BBEF2C36-9683-41F6-673C-68495BDF311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9425" y="5951022"/>
            <a:ext cx="11232000" cy="360000"/>
          </a:xfrm>
        </p:spPr>
        <p:txBody>
          <a:bodyPr vert="horz" lIns="0" tIns="0" rIns="0" bIns="0" rtlCol="0"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1200" b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9092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コンテンツ全面_レベル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418367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コンテンツ プレースホルダ 2">
            <a:extLst>
              <a:ext uri="{FF2B5EF4-FFF2-40B4-BE49-F238E27FC236}">
                <a16:creationId xmlns:a16="http://schemas.microsoft.com/office/drawing/2014/main" id="{5B75B1AC-23A7-0EC1-A099-E19E2BA92CC3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80000" y="1483200"/>
            <a:ext cx="1123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buNone/>
              <a:defRPr sz="1600" baseline="0">
                <a:latin typeface="+mn-lt"/>
                <a:ea typeface="+mn-ea"/>
                <a:cs typeface="+mn-cs"/>
              </a:defRPr>
            </a:lvl1pPr>
            <a:lvl2pPr marL="252000" indent="-2520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n"/>
              <a:defRPr sz="1600" baseline="0">
                <a:latin typeface="+mn-lt"/>
                <a:ea typeface="+mn-ea"/>
                <a:cs typeface="+mn-cs"/>
              </a:defRPr>
            </a:lvl2pPr>
            <a:lvl3pPr marL="504000" indent="-2520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Ø"/>
              <a:defRPr sz="1600" baseline="0">
                <a:latin typeface="+mn-lt"/>
                <a:ea typeface="+mn-ea"/>
                <a:cs typeface="+mn-cs"/>
              </a:defRPr>
            </a:lvl3pPr>
            <a:lvl4pPr marL="684000" marR="0" indent="-180000" algn="l" defTabSz="989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 baseline="0"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11232000" cy="468000"/>
          </a:xfrm>
          <a:prstGeom prst="rect">
            <a:avLst/>
          </a:prstGeom>
        </p:spPr>
        <p:txBody>
          <a:bodyPr wrap="squar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E4AF888F-393A-D115-D1C7-E8C19773D9A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425" y="5951022"/>
            <a:ext cx="11233150" cy="360000"/>
          </a:xfrm>
        </p:spPr>
        <p:txBody>
          <a:bodyPr anchor="b"/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2250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039148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497333F6-9AD1-6169-C739-EE0E8EEF79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425" y="5951022"/>
            <a:ext cx="11233150" cy="360000"/>
          </a:xfrm>
        </p:spPr>
        <p:txBody>
          <a:bodyPr anchor="b"/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543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3595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出所・脚注なし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071109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543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616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両サイド_レベル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395035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6A85E96B-E1AC-4DF5-5614-680F3EA213FD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479424" y="1476000"/>
            <a:ext cx="5436001" cy="4823999"/>
          </a:xfrm>
        </p:spPr>
        <p:txBody>
          <a:bodyPr/>
          <a:lstStyle>
            <a:lvl1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1pPr>
            <a:lvl2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2pPr>
            <a:lvl3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3pPr>
            <a:lvl4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4pPr>
            <a:lvl5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07EF26B2-575F-9ED1-90F8-6FBC9CF4FC3F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76575" y="1484314"/>
            <a:ext cx="5436001" cy="4823999"/>
          </a:xfrm>
        </p:spPr>
        <p:txBody>
          <a:bodyPr/>
          <a:lstStyle>
            <a:lvl1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1pPr>
            <a:lvl2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2pPr>
            <a:lvl3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3pPr>
            <a:lvl4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4pPr>
            <a:lvl5pPr fontAlgn="auto">
              <a:lnSpc>
                <a:spcPct val="100000"/>
              </a:lnSpc>
              <a:defRPr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スライド番号プレースホルダ 9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BBEF2C36-9683-41F6-673C-68495BDF311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9425" y="5951022"/>
            <a:ext cx="11232000" cy="360000"/>
          </a:xfrm>
        </p:spPr>
        <p:txBody>
          <a:bodyPr vert="horz" lIns="0" tIns="0" rIns="0" bIns="0" rtlCol="0" anchor="b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12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3" name="フッター プレースホルダ 10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6B5496C-DFB7-93F6-1A89-9771DD29BD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425" y="1008000"/>
            <a:ext cx="5437188" cy="468000"/>
          </a:xfrm>
        </p:spPr>
        <p:txBody>
          <a:bodyPr anchor="ctr"/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20" name="テキスト プレースホルダー 6">
            <a:extLst>
              <a:ext uri="{FF2B5EF4-FFF2-40B4-BE49-F238E27FC236}">
                <a16:creationId xmlns:a16="http://schemas.microsoft.com/office/drawing/2014/main" id="{15EC7259-B2A3-5EC1-CEAF-805353B90F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75388" y="1008000"/>
            <a:ext cx="5437188" cy="468000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1800" b="1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76976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全面_レベル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77D81023-2A1D-453A-B6C3-7E7FA34E42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106060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77D81023-2A1D-453A-B6C3-7E7FA34E42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コンテンツ プレースホルダ 2">
            <a:extLst>
              <a:ext uri="{FF2B5EF4-FFF2-40B4-BE49-F238E27FC236}">
                <a16:creationId xmlns:a16="http://schemas.microsoft.com/office/drawing/2014/main" id="{5B75B1AC-23A7-0EC1-A099-E19E2BA92CC3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80000" y="1483200"/>
            <a:ext cx="1123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buNone/>
              <a:defRPr sz="1600" baseline="0">
                <a:latin typeface="+mn-lt"/>
                <a:ea typeface="+mn-ea"/>
                <a:cs typeface="+mn-cs"/>
              </a:defRPr>
            </a:lvl1pPr>
            <a:lvl2pPr marL="252000" indent="-2520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n"/>
              <a:defRPr sz="1600" baseline="0">
                <a:latin typeface="+mn-lt"/>
                <a:ea typeface="+mn-ea"/>
                <a:cs typeface="+mn-cs"/>
              </a:defRPr>
            </a:lvl2pPr>
            <a:lvl3pPr marL="504000" indent="-2520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Ø"/>
              <a:defRPr sz="1600" baseline="0">
                <a:latin typeface="+mn-lt"/>
                <a:ea typeface="+mn-ea"/>
                <a:cs typeface="+mn-cs"/>
              </a:defRPr>
            </a:lvl3pPr>
            <a:lvl4pPr marL="684000" marR="0" indent="-180000" algn="l" defTabSz="989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 baseline="0"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E4AF888F-393A-D115-D1C7-E8C19773D9A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425" y="5951022"/>
            <a:ext cx="11233150" cy="360000"/>
          </a:xfrm>
        </p:spPr>
        <p:txBody>
          <a:bodyPr anchor="b"/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8799" y="1008000"/>
            <a:ext cx="11232000" cy="468000"/>
          </a:xfrm>
          <a:prstGeom prst="rect">
            <a:avLst/>
          </a:prstGeom>
        </p:spPr>
        <p:txBody>
          <a:bodyPr wrap="square" tIns="0" anchor="ctr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スライドタイトル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2593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3FE34F38-94AA-4F62-8832-48A80D3F20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38687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3FE34F38-94AA-4F62-8832-48A80D3F2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367F1314-1825-435D-8B63-69D515D2D34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78800" y="432000"/>
            <a:ext cx="2016000" cy="631680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483C3FE-A231-4B89-B872-32F0B9B83B51}"/>
              </a:ext>
            </a:extLst>
          </p:cNvPr>
          <p:cNvSpPr txBox="1"/>
          <p:nvPr userDrawn="1"/>
        </p:nvSpPr>
        <p:spPr bwMode="gray">
          <a:xfrm>
            <a:off x="10308172" y="6517422"/>
            <a:ext cx="1604606" cy="2528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51"/>
              </a:lnSpc>
            </a:pPr>
            <a:r>
              <a:rPr kumimoji="1" lang="en-US" altLang="ja-JP" sz="800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prstClr val="black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4BFF78-91C0-4FA5-B03F-78B1D33C00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gray">
          <a:xfrm>
            <a:off x="478800" y="6372000"/>
            <a:ext cx="8820000" cy="127856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ja-JP" altLang="en-US" sz="800" smtClean="0">
                <a:latin typeface="+mn-lt"/>
                <a:ea typeface="+mn-ea"/>
                <a:cs typeface="+mn-cs"/>
              </a:defRPr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Text Box 37">
            <a:extLst>
              <a:ext uri="{FF2B5EF4-FFF2-40B4-BE49-F238E27FC236}">
                <a16:creationId xmlns:a16="http://schemas.microsoft.com/office/drawing/2014/main" id="{9BD445DE-20C1-460B-9740-50459E6F6E63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78800" y="6660000"/>
            <a:ext cx="260488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t" anchorCtr="0">
            <a:sp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2026. For information, contact Deloitte Tohmatsu Group.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D3A5278-6D4D-48CD-B33F-E16518FBA520}"/>
              </a:ext>
            </a:extLst>
          </p:cNvPr>
          <p:cNvGrpSpPr/>
          <p:nvPr userDrawn="1"/>
        </p:nvGrpSpPr>
        <p:grpSpPr>
          <a:xfrm>
            <a:off x="10270800" y="3222000"/>
            <a:ext cx="1440000" cy="1894801"/>
            <a:chOff x="8050246" y="4451478"/>
            <a:chExt cx="1440000" cy="1894801"/>
          </a:xfrm>
        </p:grpSpPr>
        <p:pic>
          <p:nvPicPr>
            <p:cNvPr id="9" name="図 8" descr="ロゴ, 会社名&#10;&#10;自動的に生成された説明">
              <a:extLst>
                <a:ext uri="{FF2B5EF4-FFF2-40B4-BE49-F238E27FC236}">
                  <a16:creationId xmlns:a16="http://schemas.microsoft.com/office/drawing/2014/main" id="{EE572D97-F5AE-4209-9B5E-6F62708DD6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10" name="図 9" descr="ロゴ&#10;&#10;自動的に生成された説明">
              <a:extLst>
                <a:ext uri="{FF2B5EF4-FFF2-40B4-BE49-F238E27FC236}">
                  <a16:creationId xmlns:a16="http://schemas.microsoft.com/office/drawing/2014/main" id="{174BAC09-EE91-4451-95F8-BA04B23856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  <p:pic>
        <p:nvPicPr>
          <p:cNvPr id="5" name="Picture 3">
            <a:extLst>
              <a:ext uri="{FF2B5EF4-FFF2-40B4-BE49-F238E27FC236}">
                <a16:creationId xmlns:a16="http://schemas.microsoft.com/office/drawing/2014/main" id="{68101465-63EE-D2BF-35AA-692852B492F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10694852" y="5436000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24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タイトル ロゴ無_16:9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8F3F91AC-B9F8-4593-AC14-9A64CBC9995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786175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8F3F91AC-B9F8-4593-AC14-9A64CBC999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666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78800" y="5292000"/>
            <a:ext cx="4680000" cy="864000"/>
          </a:xfrm>
        </p:spPr>
        <p:txBody>
          <a:bodyPr vert="horz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8800" y="5760001"/>
            <a:ext cx="4680000" cy="30777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78800" y="6408000"/>
            <a:ext cx="4680000" cy="215444"/>
          </a:xfrm>
          <a:prstGeom prst="rect">
            <a:avLst/>
          </a:prstGeom>
        </p:spPr>
        <p:txBody>
          <a:bodyPr wrap="square" lIns="0" t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123FC496-31C5-46DB-A99D-560417973E7D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739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トーマツロゴ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3FE34F38-94AA-4F62-8832-48A80D3F20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566503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3FE34F38-94AA-4F62-8832-48A80D3F2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483C3FE-A231-4B89-B872-32F0B9B83B51}"/>
              </a:ext>
            </a:extLst>
          </p:cNvPr>
          <p:cNvSpPr txBox="1"/>
          <p:nvPr userDrawn="1"/>
        </p:nvSpPr>
        <p:spPr bwMode="gray">
          <a:xfrm>
            <a:off x="10308172" y="6517422"/>
            <a:ext cx="1604606" cy="2528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51"/>
              </a:lnSpc>
            </a:pPr>
            <a:r>
              <a:rPr kumimoji="1" lang="en-US" altLang="ja-JP" sz="800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prstClr val="black"/>
                </a:solidFill>
                <a:latin typeface="+mn-lt"/>
                <a:ea typeface="+mn-ea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prstClr val="black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4BFF78-91C0-4FA5-B03F-78B1D33C00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gray">
          <a:xfrm>
            <a:off x="478800" y="6372000"/>
            <a:ext cx="8820000" cy="127856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ja-JP" altLang="en-US" sz="800" smtClean="0">
                <a:latin typeface="+mn-lt"/>
                <a:ea typeface="+mn-ea"/>
                <a:cs typeface="+mn-cs"/>
              </a:defRPr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Text Box 37">
            <a:extLst>
              <a:ext uri="{FF2B5EF4-FFF2-40B4-BE49-F238E27FC236}">
                <a16:creationId xmlns:a16="http://schemas.microsoft.com/office/drawing/2014/main" id="{9BD445DE-20C1-460B-9740-50459E6F6E63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78800" y="6660000"/>
            <a:ext cx="260488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t" anchorCtr="0">
            <a:sp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2026. For information, contact Deloitte Tohmatsu Group.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01A15D5-7B51-4B9F-8EF0-8D771BACAF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478800" y="431005"/>
            <a:ext cx="3721455" cy="632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7AA5F3BE-2C73-21B4-1792-CE7804C9094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0694852" y="5436000"/>
            <a:ext cx="1198880" cy="119888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553D118-33B9-8047-F5CF-3B03F130350F}"/>
              </a:ext>
            </a:extLst>
          </p:cNvPr>
          <p:cNvGrpSpPr/>
          <p:nvPr userDrawn="1"/>
        </p:nvGrpSpPr>
        <p:grpSpPr>
          <a:xfrm>
            <a:off x="10270800" y="3222000"/>
            <a:ext cx="1440000" cy="1894801"/>
            <a:chOff x="8050246" y="4451478"/>
            <a:chExt cx="1440000" cy="1894801"/>
          </a:xfrm>
        </p:grpSpPr>
        <p:pic>
          <p:nvPicPr>
            <p:cNvPr id="6" name="図 5" descr="ロゴ, 会社名&#10;&#10;自動的に生成された説明">
              <a:extLst>
                <a:ext uri="{FF2B5EF4-FFF2-40B4-BE49-F238E27FC236}">
                  <a16:creationId xmlns:a16="http://schemas.microsoft.com/office/drawing/2014/main" id="{D2C433B9-83A5-C204-17F5-89F2B1D6A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7" name="図 6" descr="ロゴ&#10;&#10;自動的に生成された説明">
              <a:extLst>
                <a:ext uri="{FF2B5EF4-FFF2-40B4-BE49-F238E27FC236}">
                  <a16:creationId xmlns:a16="http://schemas.microsoft.com/office/drawing/2014/main" id="{7E3E8DC4-DA86-93F3-32DB-DBD7E5E7F1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92415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3FE34F38-94AA-4F62-8832-48A80D3F20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446754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3FE34F38-94AA-4F62-8832-48A80D3F2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483C3FE-A231-4B89-B872-32F0B9B83B51}"/>
              </a:ext>
            </a:extLst>
          </p:cNvPr>
          <p:cNvSpPr txBox="1"/>
          <p:nvPr userDrawn="1"/>
        </p:nvSpPr>
        <p:spPr bwMode="gray">
          <a:xfrm>
            <a:off x="10308172" y="6517422"/>
            <a:ext cx="1604606" cy="2528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51"/>
              </a:lnSpc>
            </a:pPr>
            <a:r>
              <a:rPr kumimoji="1" lang="en-US" altLang="ja-JP" sz="8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schemeClr val="tx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4BFF78-91C0-4FA5-B03F-78B1D33C00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gray">
          <a:xfrm>
            <a:off x="478800" y="6372000"/>
            <a:ext cx="8820000" cy="127856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ja-JP" altLang="en-US"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Text Box 37">
            <a:extLst>
              <a:ext uri="{FF2B5EF4-FFF2-40B4-BE49-F238E27FC236}">
                <a16:creationId xmlns:a16="http://schemas.microsoft.com/office/drawing/2014/main" id="{9BD445DE-20C1-460B-9740-50459E6F6E63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78800" y="6660000"/>
            <a:ext cx="260488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t" anchorCtr="0">
            <a:sp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2026. For information, contact Deloitte Tohmatsu Group.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E41D69D-2433-4D11-814D-C797F4E5053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78800" y="431999"/>
            <a:ext cx="2016000" cy="627200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45A9EC4-0A34-443E-8A5C-E1C41D6E8ECA}"/>
              </a:ext>
            </a:extLst>
          </p:cNvPr>
          <p:cNvGrpSpPr/>
          <p:nvPr userDrawn="1"/>
        </p:nvGrpSpPr>
        <p:grpSpPr>
          <a:xfrm>
            <a:off x="10270800" y="3222000"/>
            <a:ext cx="1440000" cy="1861937"/>
            <a:chOff x="8050925" y="4451478"/>
            <a:chExt cx="1440000" cy="1861937"/>
          </a:xfrm>
        </p:grpSpPr>
        <p:pic>
          <p:nvPicPr>
            <p:cNvPr id="11" name="図 10" descr="ロゴ, 会社名&#10;&#10;自動的に生成された説明">
              <a:extLst>
                <a:ext uri="{FF2B5EF4-FFF2-40B4-BE49-F238E27FC236}">
                  <a16:creationId xmlns:a16="http://schemas.microsoft.com/office/drawing/2014/main" id="{C713905B-35CF-4B24-BCA2-637030354B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DEA888C4-18A7-4DB2-A911-C4F477C66E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  <p:pic>
        <p:nvPicPr>
          <p:cNvPr id="3" name="Picture 3">
            <a:extLst>
              <a:ext uri="{FF2B5EF4-FFF2-40B4-BE49-F238E27FC236}">
                <a16:creationId xmlns:a16="http://schemas.microsoft.com/office/drawing/2014/main" id="{B58FE27E-7473-91AD-522F-C6EE7B389FF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10694852" y="5436000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378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トーマツロゴ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3FE34F38-94AA-4F62-8832-48A80D3F20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19903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3FE34F38-94AA-4F62-8832-48A80D3F2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483C3FE-A231-4B89-B872-32F0B9B83B51}"/>
              </a:ext>
            </a:extLst>
          </p:cNvPr>
          <p:cNvSpPr txBox="1"/>
          <p:nvPr userDrawn="1"/>
        </p:nvSpPr>
        <p:spPr bwMode="gray">
          <a:xfrm>
            <a:off x="10308172" y="6517422"/>
            <a:ext cx="1604606" cy="2528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51"/>
              </a:lnSpc>
            </a:pPr>
            <a:r>
              <a:rPr kumimoji="1" lang="en-US" altLang="ja-JP" sz="8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Member of</a:t>
            </a:r>
            <a:br>
              <a:rPr kumimoji="1" lang="en-US" altLang="ja-JP" sz="8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</a:br>
            <a:r>
              <a:rPr kumimoji="1" lang="en-US" altLang="ja-JP" sz="800" b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Deloitte Touche Tohmatsu Limited</a:t>
            </a:r>
            <a:endParaRPr kumimoji="1" lang="ja-JP" altLang="en-US" sz="800" b="1" dirty="0">
              <a:solidFill>
                <a:schemeClr val="tx1"/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4BFF78-91C0-4FA5-B03F-78B1D33C00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gray">
          <a:xfrm>
            <a:off x="478800" y="6372000"/>
            <a:ext cx="8820000" cy="127856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ja-JP" altLang="en-US" sz="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Text Box 37">
            <a:extLst>
              <a:ext uri="{FF2B5EF4-FFF2-40B4-BE49-F238E27FC236}">
                <a16:creationId xmlns:a16="http://schemas.microsoft.com/office/drawing/2014/main" id="{9BD445DE-20C1-460B-9740-50459E6F6E63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78800" y="6660000"/>
            <a:ext cx="260488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t" anchorCtr="0">
            <a:sp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2026. For information, contact Deloitte Tohmatsu Group.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C0938ED-B2BE-4693-8FA5-820BAD918B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 bwMode="gray">
          <a:xfrm>
            <a:off x="478800" y="431997"/>
            <a:ext cx="3722400" cy="63236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6F5FD9-1E58-CDA7-CACE-B242EB6B204F}"/>
              </a:ext>
            </a:extLst>
          </p:cNvPr>
          <p:cNvGrpSpPr/>
          <p:nvPr userDrawn="1"/>
        </p:nvGrpSpPr>
        <p:grpSpPr>
          <a:xfrm>
            <a:off x="10270800" y="3222000"/>
            <a:ext cx="1440000" cy="1861937"/>
            <a:chOff x="8050925" y="4451478"/>
            <a:chExt cx="1440000" cy="1861937"/>
          </a:xfrm>
        </p:grpSpPr>
        <p:pic>
          <p:nvPicPr>
            <p:cNvPr id="5" name="図 4" descr="ロゴ, 会社名&#10;&#10;自動的に生成された説明">
              <a:extLst>
                <a:ext uri="{FF2B5EF4-FFF2-40B4-BE49-F238E27FC236}">
                  <a16:creationId xmlns:a16="http://schemas.microsoft.com/office/drawing/2014/main" id="{D73EDECA-A512-7669-1691-62C5E111EA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17480D25-DAE4-135D-514C-ADF811A79B2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  <p:pic>
        <p:nvPicPr>
          <p:cNvPr id="7" name="Picture 3">
            <a:extLst>
              <a:ext uri="{FF2B5EF4-FFF2-40B4-BE49-F238E27FC236}">
                <a16:creationId xmlns:a16="http://schemas.microsoft.com/office/drawing/2014/main" id="{7114BB36-8EE5-0472-5190-1AC8C392D5C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10694852" y="5436000"/>
            <a:ext cx="119888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2311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 タイトルのみ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56378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B5C48E74-0194-96FD-16F5-39F7833E8E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798" y="5951022"/>
            <a:ext cx="11233150" cy="360000"/>
          </a:xfrm>
        </p:spPr>
        <p:txBody>
          <a:bodyPr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baseline="0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</p:spTree>
    <p:extLst>
      <p:ext uri="{BB962C8B-B14F-4D97-AF65-F5344CB8AC3E}">
        <p14:creationId xmlns:p14="http://schemas.microsoft.com/office/powerpoint/2010/main" val="10363655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タイトルのみ_出所・脚注なし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25181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</p:spTree>
    <p:extLst>
      <p:ext uri="{BB962C8B-B14F-4D97-AF65-F5344CB8AC3E}">
        <p14:creationId xmlns:p14="http://schemas.microsoft.com/office/powerpoint/2010/main" val="2594888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小見出しあり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564619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B5C48E74-0194-96FD-16F5-39F7833E8E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798" y="5951022"/>
            <a:ext cx="11233150" cy="360000"/>
          </a:xfrm>
        </p:spPr>
        <p:txBody>
          <a:bodyPr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20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7" name="テキスト プレースホルダー 3">
            <a:extLst>
              <a:ext uri="{FF2B5EF4-FFF2-40B4-BE49-F238E27FC236}">
                <a16:creationId xmlns:a16="http://schemas.microsoft.com/office/drawing/2014/main" id="{22111ABA-B7FF-8C45-F205-C96EDB6F8C5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425" y="1494000"/>
            <a:ext cx="5437188" cy="468000"/>
          </a:xfr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1800" b="1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小見出し（オプション）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1444419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74819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B5C48E74-0194-96FD-16F5-39F7833E8E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798" y="5951022"/>
            <a:ext cx="11233150" cy="360000"/>
          </a:xfrm>
        </p:spPr>
        <p:txBody>
          <a:bodyPr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</p:spTree>
    <p:extLst>
      <p:ext uri="{BB962C8B-B14F-4D97-AF65-F5344CB8AC3E}">
        <p14:creationId xmlns:p14="http://schemas.microsoft.com/office/powerpoint/2010/main" val="3269081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出所・脚注なし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415254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</p:spTree>
    <p:extLst>
      <p:ext uri="{BB962C8B-B14F-4D97-AF65-F5344CB8AC3E}">
        <p14:creationId xmlns:p14="http://schemas.microsoft.com/office/powerpoint/2010/main" val="458450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小見出しあり_16: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565569E2-3698-4981-B3D0-8A71927BC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61037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6" name="オブジェクト 5" hidden="1">
                        <a:extLst>
                          <a:ext uri="{FF2B5EF4-FFF2-40B4-BE49-F238E27FC236}">
                            <a16:creationId xmlns:a16="http://schemas.microsoft.com/office/drawing/2014/main" id="{565569E2-3698-4981-B3D0-8A71927BC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30799" y="6588000"/>
            <a:ext cx="5184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B5C48E74-0194-96FD-16F5-39F7833E8E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798" y="5951022"/>
            <a:ext cx="11233150" cy="360000"/>
          </a:xfrm>
        </p:spPr>
        <p:txBody>
          <a:bodyPr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出所：</a:t>
            </a:r>
            <a:r>
              <a:rPr kumimoji="1" lang="en-US" altLang="ja-JP" dirty="0"/>
              <a:t>XXX</a:t>
            </a:r>
            <a:br>
              <a:rPr kumimoji="1" lang="en-US" altLang="ja-JP" dirty="0"/>
            </a:br>
            <a:r>
              <a:rPr kumimoji="1" lang="ja-JP" altLang="en-US" dirty="0"/>
              <a:t>脚注：</a:t>
            </a:r>
            <a:r>
              <a:rPr kumimoji="1" lang="en-US" altLang="ja-JP" dirty="0"/>
              <a:t>XXX</a:t>
            </a:r>
            <a:endParaRPr kumimoji="1" lang="ja-JP" altLang="en-US" dirty="0"/>
          </a:p>
        </p:txBody>
      </p:sp>
      <p:sp>
        <p:nvSpPr>
          <p:cNvPr id="7" name="テキスト プレースホルダー 3">
            <a:extLst>
              <a:ext uri="{FF2B5EF4-FFF2-40B4-BE49-F238E27FC236}">
                <a16:creationId xmlns:a16="http://schemas.microsoft.com/office/drawing/2014/main" id="{22111ABA-B7FF-8C45-F205-C96EDB6F8C5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425" y="1494000"/>
            <a:ext cx="5437188" cy="468000"/>
          </a:xfr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1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 dirty="0"/>
              <a:t>小見出し（オプション）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87B3B458-ABA1-4820-BE44-AF09043A23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8798" y="152400"/>
            <a:ext cx="11232000" cy="647700"/>
          </a:xfrm>
          <a:prstGeom prst="rect">
            <a:avLst/>
          </a:prstGeom>
        </p:spPr>
        <p:txBody>
          <a:bodyPr wrap="square" tIns="0" anchor="b" anchorCtr="0">
            <a:noAutofit/>
          </a:bodyPr>
          <a:lstStyle>
            <a:lvl1pPr fontAlgn="ctr">
              <a:lnSpc>
                <a:spcPct val="100000"/>
              </a:lnSpc>
              <a:spcBef>
                <a:spcPts val="0"/>
              </a:spcBef>
              <a:defRPr lang="ja-JP" altLang="en-US" sz="2400" b="1" dirty="0"/>
            </a:lvl1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スライドタイトル（入力が必要）</a:t>
            </a:r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1976C00D-F300-41F7-B9BE-555B270FFC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8798" y="836613"/>
            <a:ext cx="11232000" cy="647700"/>
          </a:xfrm>
        </p:spPr>
        <p:txBody>
          <a:bodyPr vert="horz" anchor="t" anchorCtr="0">
            <a:noAutofit/>
          </a:bodyPr>
          <a:lstStyle>
            <a:lvl1pPr>
              <a:defRPr sz="1800" b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lvl1pPr>
          </a:lstStyle>
          <a:p>
            <a:r>
              <a:rPr kumimoji="1" lang="ja-JP" altLang="en-US" dirty="0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2038172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_ ロゴ入り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A7976D6E-C49A-4F4A-AE13-FFFBECE6140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41782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A7976D6E-C49A-4F4A-AE13-FFFBECE614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666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78800" y="5292000"/>
            <a:ext cx="4680000" cy="864000"/>
          </a:xfrm>
        </p:spPr>
        <p:txBody>
          <a:bodyPr vert="horz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8800" y="5760001"/>
            <a:ext cx="4680000" cy="307777"/>
          </a:xfrm>
          <a:prstGeom prst="rect">
            <a:avLst/>
          </a:prstGeom>
        </p:spPr>
        <p:txBody>
          <a:bodyPr wrap="non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78800" y="6408000"/>
            <a:ext cx="4680000" cy="215444"/>
          </a:xfrm>
          <a:prstGeom prst="rect">
            <a:avLst/>
          </a:prstGeom>
        </p:spPr>
        <p:txBody>
          <a:bodyPr wrap="square" lIns="0" t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094800" y="396000"/>
            <a:ext cx="5616000" cy="676800"/>
          </a:xfrm>
          <a:prstGeom prst="rect">
            <a:avLst/>
          </a:prstGeom>
        </p:spPr>
        <p:txBody>
          <a:bodyPr lIns="0" t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78800" y="431999"/>
            <a:ext cx="2016000" cy="627200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3C714361-BA49-499D-BC89-8E0AF24FD365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21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 ロゴ無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B84D28BC-667A-4B82-8BF2-52395A1B866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408008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B84D28BC-667A-4B82-8BF2-52395A1B86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666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78799" y="5292000"/>
            <a:ext cx="4680000" cy="864000"/>
          </a:xfrm>
        </p:spPr>
        <p:txBody>
          <a:bodyPr vert="horz" anchor="t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8799" y="5760001"/>
            <a:ext cx="4680000" cy="30777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78799" y="6408000"/>
            <a:ext cx="4680000" cy="215444"/>
          </a:xfrm>
          <a:prstGeom prst="rect">
            <a:avLst/>
          </a:prstGeom>
        </p:spPr>
        <p:txBody>
          <a:bodyPr wrap="square" lIns="0" t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9E461804-808B-4C49-B40D-446D892A3BF8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16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目次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D6642530-2487-4EE6-BEA5-E8FB44599D7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013388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D6642530-2487-4EE6-BEA5-E8FB44599D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80000" y="1483200"/>
            <a:ext cx="543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1pPr>
            <a:lvl2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3pPr>
            <a:lvl4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6276000" y="1483200"/>
            <a:ext cx="543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1pPr>
            <a:lvl2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3pPr>
            <a:lvl4pPr>
              <a:lnSpc>
                <a:spcPct val="100000"/>
              </a:lnSpc>
              <a:tabLst>
                <a:tab pos="5448101" algn="r"/>
              </a:tabLst>
              <a:defRPr>
                <a:latin typeface="+mn-lt"/>
                <a:ea typeface="+mn-ea"/>
                <a:cs typeface="+mn-cs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 bwMode="gray">
          <a:xfrm>
            <a:off x="480000" y="108000"/>
            <a:ext cx="11232000" cy="738000"/>
          </a:xfrm>
        </p:spPr>
        <p:txBody>
          <a:bodyPr vert="horz"/>
          <a:lstStyle>
            <a:lvl1pPr>
              <a:defRPr baseline="0"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29031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白紙_16:9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3FE34F38-94AA-4F62-8832-48A80D3F20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78727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3FE34F38-94AA-4F62-8832-48A80D3F2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596000" y="2556000"/>
            <a:ext cx="9000000" cy="1440000"/>
          </a:xfrm>
          <a:prstGeom prst="rect">
            <a:avLst/>
          </a:prstGeom>
        </p:spPr>
        <p:txBody>
          <a:bodyPr/>
          <a:lstStyle>
            <a:lvl1pPr>
              <a:defRPr sz="2400" baseline="0"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Text Box 37">
            <a:extLst>
              <a:ext uri="{FF2B5EF4-FFF2-40B4-BE49-F238E27FC236}">
                <a16:creationId xmlns:a16="http://schemas.microsoft.com/office/drawing/2014/main" id="{385A94CF-8CB1-C466-40C6-FF0115BA7D94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6276000" y="6588000"/>
            <a:ext cx="543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2026. For information, contact Deloitte Tohmatsu Group.</a:t>
            </a:r>
          </a:p>
        </p:txBody>
      </p:sp>
    </p:spTree>
    <p:extLst>
      <p:ext uri="{BB962C8B-B14F-4D97-AF65-F5344CB8AC3E}">
        <p14:creationId xmlns:p14="http://schemas.microsoft.com/office/powerpoint/2010/main" val="289402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中表紙_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BD7C55F-79D3-4D3C-BF22-E2499EF302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609106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BD7C55F-79D3-4D3C-BF22-E2499EF30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18800" y="2232000"/>
            <a:ext cx="6264000" cy="432000"/>
          </a:xfrm>
          <a:prstGeom prst="rect">
            <a:avLst/>
          </a:prstGeom>
          <a:noFill/>
        </p:spPr>
        <p:txBody>
          <a:bodyPr wrap="none" lIns="0" t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63326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Green_中表紙_16:9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BD7C55F-79D3-4D3C-BF22-E2499EF302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626008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BD7C55F-79D3-4D3C-BF22-E2499EF30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18800" y="2232000"/>
            <a:ext cx="6264000" cy="432000"/>
          </a:xfrm>
          <a:prstGeom prst="rect">
            <a:avLst/>
          </a:prstGeom>
          <a:noFill/>
        </p:spPr>
        <p:txBody>
          <a:bodyPr wrap="none" lIns="0" t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3451464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Teal_中表紙_16:9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>
            <a:extLst>
              <a:ext uri="{FF2B5EF4-FFF2-40B4-BE49-F238E27FC236}">
                <a16:creationId xmlns:a16="http://schemas.microsoft.com/office/drawing/2014/main" id="{CBD7C55F-79D3-4D3C-BF22-E2499EF302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87084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44" imgH="443" progId="TCLayout.ActiveDocument.1">
                  <p:embed/>
                </p:oleObj>
              </mc:Choice>
              <mc:Fallback>
                <p:oleObj name="think-cellスライド" r:id="rId3" imgW="444" imgH="443" progId="TCLayout.ActiveDocument.1">
                  <p:embed/>
                  <p:pic>
                    <p:nvPicPr>
                      <p:cNvPr id="2" name="オブジェクト 1" hidden="1">
                        <a:extLst>
                          <a:ext uri="{FF2B5EF4-FFF2-40B4-BE49-F238E27FC236}">
                            <a16:creationId xmlns:a16="http://schemas.microsoft.com/office/drawing/2014/main" id="{CBD7C55F-79D3-4D3C-BF22-E2499EF30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18800" y="2232000"/>
            <a:ext cx="6264000" cy="432000"/>
          </a:xfrm>
          <a:prstGeom prst="rect">
            <a:avLst/>
          </a:prstGeom>
          <a:noFill/>
        </p:spPr>
        <p:txBody>
          <a:bodyPr wrap="none" lIns="0" t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altLang="en-GB"/>
              <a:t>DT Template A4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38272657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26.xml"/><Relationship Id="rId9" Type="http://schemas.openxmlformats.org/officeDocument/2006/relationships/oleObject" Target="../embeddings/oleObject23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886ACD3C-B1FD-4D8B-B85B-1B25921C344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3309656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25" imgW="444" imgH="443" progId="TCLayout.ActiveDocument.1">
                  <p:embed/>
                </p:oleObj>
              </mc:Choice>
              <mc:Fallback>
                <p:oleObj name="think-cellスライド" r:id="rId25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886ACD3C-B1FD-4D8B-B85B-1B25921C3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80000" y="108000"/>
            <a:ext cx="11232000" cy="73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30800" y="6588000"/>
            <a:ext cx="5184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US" altLang="ja-JP"/>
              <a:t>DT Template A4</a:t>
            </a: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00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6276000" y="6588000"/>
            <a:ext cx="543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2026. For information, contact Deloitte Tohmatsu Group.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80000" y="1483200"/>
            <a:ext cx="11232000" cy="48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E0E64AB6-CEBE-4B69-BA95-262258503BE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615099" y="6444000"/>
            <a:ext cx="961802" cy="169277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>
              <a:defRPr kumimoji="1" lang="en-US" altLang="ja-JP" sz="11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44" r:id="rId2"/>
    <p:sldLayoutId id="2147483946" r:id="rId3"/>
    <p:sldLayoutId id="2147483947" r:id="rId4"/>
    <p:sldLayoutId id="2147483911" r:id="rId5"/>
    <p:sldLayoutId id="2147483912" r:id="rId6"/>
    <p:sldLayoutId id="2147483934" r:id="rId7"/>
    <p:sldLayoutId id="2147483983" r:id="rId8"/>
    <p:sldLayoutId id="2147483984" r:id="rId9"/>
    <p:sldLayoutId id="2147483985" r:id="rId10"/>
    <p:sldLayoutId id="2147483959" r:id="rId11"/>
    <p:sldLayoutId id="2147483969" r:id="rId12"/>
    <p:sldLayoutId id="2147483960" r:id="rId13"/>
    <p:sldLayoutId id="2147483961" r:id="rId14"/>
    <p:sldLayoutId id="2147483976" r:id="rId15"/>
    <p:sldLayoutId id="2147483977" r:id="rId16"/>
    <p:sldLayoutId id="2147483978" r:id="rId17"/>
    <p:sldLayoutId id="2147483979" r:id="rId18"/>
    <p:sldLayoutId id="2147483952" r:id="rId19"/>
    <p:sldLayoutId id="2147483957" r:id="rId20"/>
    <p:sldLayoutId id="2147483956" r:id="rId21"/>
    <p:sldLayoutId id="2147483958" r:id="rId22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marR="0" indent="-252000" algn="l" defTabSz="990564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6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04000" marR="0" indent="-252000" algn="l" defTabSz="990564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6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684000" marR="0" indent="-180000" algn="l" defTabSz="990564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6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36000" indent="-252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6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188000" indent="-252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 userDrawn="1">
          <p15:clr>
            <a:srgbClr val="A4A3A4"/>
          </p15:clr>
        </p15:guide>
        <p15:guide id="1" orient="horz" pos="96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pos="302" userDrawn="1">
          <p15:clr>
            <a:srgbClr val="A4A3A4"/>
          </p15:clr>
        </p15:guide>
        <p15:guide id="6" orient="horz" pos="527" userDrawn="1">
          <p15:clr>
            <a:srgbClr val="A4A3A4"/>
          </p15:clr>
        </p15:guide>
        <p15:guide id="8" orient="horz" pos="935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orient="horz" pos="4269" userDrawn="1">
          <p15:clr>
            <a:srgbClr val="A4A3A4"/>
          </p15:clr>
        </p15:guide>
        <p15:guide id="12" orient="horz" pos="64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88710619-D609-4ABA-8EC3-1DBA3A476E1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10831689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9" imgW="444" imgH="443" progId="TCLayout.ActiveDocument.1">
                  <p:embed/>
                </p:oleObj>
              </mc:Choice>
              <mc:Fallback>
                <p:oleObj name="think-cellスライド" r:id="rId9" imgW="444" imgH="443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88710619-D609-4ABA-8EC3-1DBA3A476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80000" y="152400"/>
            <a:ext cx="11232000" cy="6477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スライドタイトル</a:t>
            </a:r>
            <a:r>
              <a:rPr lang="ja-JP" altLang="en-US" noProof="0" dirty="0"/>
              <a:t>（入力が必要）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30800" y="6588000"/>
            <a:ext cx="5184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/>
              <a:t>DT Template A4</a:t>
            </a: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788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6276000" y="6588000"/>
            <a:ext cx="543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2026. For information, contact Deloitte Tohmatsu Group.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80000" y="1484725"/>
            <a:ext cx="1123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75" r:id="rId2"/>
    <p:sldLayoutId id="2147483970" r:id="rId3"/>
    <p:sldLayoutId id="2147483980" r:id="rId4"/>
    <p:sldLayoutId id="2147483981" r:id="rId5"/>
    <p:sldLayoutId id="2147483982" r:id="rId6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lang="en-US" altLang="en-US" sz="2400" b="1" kern="1200" baseline="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90564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90564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6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90564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6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684000" indent="-180000" algn="l" defTabSz="990564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6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36000" indent="-252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6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188000" indent="-252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96" userDrawn="1">
          <p15:clr>
            <a:srgbClr val="A4A3A4"/>
          </p15:clr>
        </p15:guide>
        <p15:guide id="3" pos="3727" userDrawn="1">
          <p15:clr>
            <a:srgbClr val="A4A3A4"/>
          </p15:clr>
        </p15:guide>
        <p15:guide id="4" pos="3953" userDrawn="1">
          <p15:clr>
            <a:srgbClr val="A4A3A4"/>
          </p15:clr>
        </p15:guide>
        <p15:guide id="5" pos="7378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orient="horz" pos="504" userDrawn="1">
          <p15:clr>
            <a:srgbClr val="A4A3A4"/>
          </p15:clr>
        </p15:guide>
        <p15:guide id="8" orient="horz" pos="527" userDrawn="1">
          <p15:clr>
            <a:srgbClr val="A4A3A4"/>
          </p15:clr>
        </p15:guide>
        <p15:guide id="9" orient="horz" pos="935" userDrawn="1">
          <p15:clr>
            <a:srgbClr val="A4A3A4"/>
          </p15:clr>
        </p15:guide>
        <p15:guide id="10" orient="horz" pos="3974" userDrawn="1">
          <p15:clr>
            <a:srgbClr val="A4A3A4"/>
          </p15:clr>
        </p15:guide>
        <p15:guide id="11" orient="horz" pos="4156" userDrawn="1">
          <p15:clr>
            <a:srgbClr val="A4A3A4"/>
          </p15:clr>
        </p15:guide>
        <p15:guide id="12" orient="horz" pos="4269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5E64C13-E48A-4682-257C-377FBCCFBB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白紙ワークシート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09D42B3-F539-420C-9C03-D3B02136F0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9904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66A7A5F-B082-3405-D5AF-19A4B5C99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7A8267-0CA1-5F25-67E6-0E5F15A7A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10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A71E98-7299-C567-0988-D657223BDC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Work9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64A43412-9405-C4A8-0709-D9BD80CB0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DX</a:t>
            </a:r>
            <a:r>
              <a:rPr lang="ja-JP" altLang="en-US" dirty="0"/>
              <a:t>プランを作成する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F1EE93-7A46-0676-3CBC-EC866578BF22}"/>
              </a:ext>
            </a:extLst>
          </p:cNvPr>
          <p:cNvSpPr/>
          <p:nvPr/>
        </p:nvSpPr>
        <p:spPr bwMode="gray">
          <a:xfrm>
            <a:off x="1650600" y="1280585"/>
            <a:ext cx="8891400" cy="37669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6D4B840-6C64-C09B-7F64-B6079AB986DD}"/>
              </a:ext>
            </a:extLst>
          </p:cNvPr>
          <p:cNvSpPr/>
          <p:nvPr/>
        </p:nvSpPr>
        <p:spPr bwMode="gray">
          <a:xfrm>
            <a:off x="1823556" y="1497138"/>
            <a:ext cx="2700000" cy="401526"/>
          </a:xfrm>
          <a:prstGeom prst="rect">
            <a:avLst/>
          </a:prstGeom>
          <a:solidFill>
            <a:srgbClr val="00ABAB"/>
          </a:solidFill>
          <a:ln w="28575" algn="ctr">
            <a:solidFill>
              <a:srgbClr val="00ABAB"/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価値提供者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CFD19E-5F66-E05B-9AA6-2C739CCD809E}"/>
              </a:ext>
            </a:extLst>
          </p:cNvPr>
          <p:cNvSpPr/>
          <p:nvPr/>
        </p:nvSpPr>
        <p:spPr bwMode="gray">
          <a:xfrm>
            <a:off x="1823554" y="1898666"/>
            <a:ext cx="2700000" cy="876490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00ABAB"/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1D40CF5-AEC2-BB8B-7167-154F7B1B4E58}"/>
              </a:ext>
            </a:extLst>
          </p:cNvPr>
          <p:cNvSpPr/>
          <p:nvPr/>
        </p:nvSpPr>
        <p:spPr bwMode="gray">
          <a:xfrm>
            <a:off x="7668446" y="1497138"/>
            <a:ext cx="2700000" cy="401526"/>
          </a:xfrm>
          <a:prstGeom prst="rect">
            <a:avLst/>
          </a:prstGeom>
          <a:solidFill>
            <a:schemeClr val="bg2">
              <a:lumMod val="25000"/>
            </a:schemeClr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価値享受者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2DCBB0-7ECB-0BF7-91F4-F00A11538396}"/>
              </a:ext>
            </a:extLst>
          </p:cNvPr>
          <p:cNvSpPr/>
          <p:nvPr/>
        </p:nvSpPr>
        <p:spPr bwMode="gray">
          <a:xfrm>
            <a:off x="7668446" y="1898666"/>
            <a:ext cx="2700000" cy="87649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BD4D40-4D93-A42B-4A67-9788A173342F}"/>
              </a:ext>
            </a:extLst>
          </p:cNvPr>
          <p:cNvSpPr txBox="1"/>
          <p:nvPr/>
        </p:nvSpPr>
        <p:spPr bwMode="gray">
          <a:xfrm>
            <a:off x="4807196" y="937416"/>
            <a:ext cx="2996588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価値交換・共創の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場</a:t>
            </a: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A6FAD52-5808-3FF7-AA08-F90ED3292D57}"/>
              </a:ext>
            </a:extLst>
          </p:cNvPr>
          <p:cNvSpPr/>
          <p:nvPr/>
        </p:nvSpPr>
        <p:spPr bwMode="gray">
          <a:xfrm>
            <a:off x="4991212" y="2104876"/>
            <a:ext cx="2209577" cy="747889"/>
          </a:xfrm>
          <a:prstGeom prst="rightArrow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提供価値</a:t>
            </a: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CD0ECC48-8C9B-7FE9-B6E7-611154ED16DF}"/>
              </a:ext>
            </a:extLst>
          </p:cNvPr>
          <p:cNvSpPr/>
          <p:nvPr/>
        </p:nvSpPr>
        <p:spPr bwMode="gray">
          <a:xfrm flipH="1">
            <a:off x="4977893" y="1375427"/>
            <a:ext cx="2209577" cy="747889"/>
          </a:xfrm>
          <a:prstGeom prst="rightArrow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対価</a:t>
            </a:r>
          </a:p>
        </p:txBody>
      </p:sp>
      <p:sp>
        <p:nvSpPr>
          <p:cNvPr id="14" name="矢印: 折線 13">
            <a:extLst>
              <a:ext uri="{FF2B5EF4-FFF2-40B4-BE49-F238E27FC236}">
                <a16:creationId xmlns:a16="http://schemas.microsoft.com/office/drawing/2014/main" id="{D701A046-0A94-BBC7-EECA-9463867C7A65}"/>
              </a:ext>
            </a:extLst>
          </p:cNvPr>
          <p:cNvSpPr/>
          <p:nvPr/>
        </p:nvSpPr>
        <p:spPr bwMode="gray">
          <a:xfrm rot="16200000">
            <a:off x="2785342" y="4075845"/>
            <a:ext cx="1026840" cy="2317882"/>
          </a:xfrm>
          <a:prstGeom prst="bentArrow">
            <a:avLst>
              <a:gd name="adj1" fmla="val 31679"/>
              <a:gd name="adj2" fmla="val 25000"/>
              <a:gd name="adj3" fmla="val 25000"/>
              <a:gd name="adj4" fmla="val 43750"/>
            </a:avLst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74CEDC-A12F-0BD4-A229-EC5445F16EC8}"/>
              </a:ext>
            </a:extLst>
          </p:cNvPr>
          <p:cNvSpPr/>
          <p:nvPr/>
        </p:nvSpPr>
        <p:spPr bwMode="gray">
          <a:xfrm>
            <a:off x="2139819" y="5404551"/>
            <a:ext cx="2700000" cy="401526"/>
          </a:xfrm>
          <a:prstGeom prst="rect">
            <a:avLst/>
          </a:prstGeom>
          <a:noFill/>
          <a:ln w="28575" algn="ctr">
            <a:noFill/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場の提供</a:t>
            </a:r>
          </a:p>
        </p:txBody>
      </p:sp>
      <p:sp>
        <p:nvSpPr>
          <p:cNvPr id="16" name="矢印: 折線 15">
            <a:extLst>
              <a:ext uri="{FF2B5EF4-FFF2-40B4-BE49-F238E27FC236}">
                <a16:creationId xmlns:a16="http://schemas.microsoft.com/office/drawing/2014/main" id="{4999E1DF-6E0E-5DB7-72F5-7698ECC9B3FC}"/>
              </a:ext>
            </a:extLst>
          </p:cNvPr>
          <p:cNvSpPr/>
          <p:nvPr/>
        </p:nvSpPr>
        <p:spPr bwMode="gray">
          <a:xfrm rot="10800000">
            <a:off x="7230985" y="4871714"/>
            <a:ext cx="1571233" cy="876491"/>
          </a:xfrm>
          <a:prstGeom prst="bentArrow">
            <a:avLst>
              <a:gd name="adj1" fmla="val 31679"/>
              <a:gd name="adj2" fmla="val 25000"/>
              <a:gd name="adj3" fmla="val 25000"/>
              <a:gd name="adj4" fmla="val 43750"/>
            </a:avLst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50F82B-FD77-E863-0B75-9955683705C2}"/>
              </a:ext>
            </a:extLst>
          </p:cNvPr>
          <p:cNvSpPr/>
          <p:nvPr/>
        </p:nvSpPr>
        <p:spPr bwMode="gray">
          <a:xfrm>
            <a:off x="6645545" y="5337408"/>
            <a:ext cx="2700000" cy="401526"/>
          </a:xfrm>
          <a:prstGeom prst="rect">
            <a:avLst/>
          </a:prstGeom>
          <a:noFill/>
          <a:ln w="28575" algn="ctr">
            <a:noFill/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対価</a:t>
            </a:r>
          </a:p>
        </p:txBody>
      </p:sp>
      <p:sp>
        <p:nvSpPr>
          <p:cNvPr id="18" name="矢印: 折線 17">
            <a:extLst>
              <a:ext uri="{FF2B5EF4-FFF2-40B4-BE49-F238E27FC236}">
                <a16:creationId xmlns:a16="http://schemas.microsoft.com/office/drawing/2014/main" id="{C61DEB06-C935-D5DF-2969-BE569D16013D}"/>
              </a:ext>
            </a:extLst>
          </p:cNvPr>
          <p:cNvSpPr/>
          <p:nvPr/>
        </p:nvSpPr>
        <p:spPr bwMode="gray">
          <a:xfrm rot="10800000">
            <a:off x="8896631" y="4853171"/>
            <a:ext cx="1571233" cy="876491"/>
          </a:xfrm>
          <a:prstGeom prst="bentArrow">
            <a:avLst>
              <a:gd name="adj1" fmla="val 31679"/>
              <a:gd name="adj2" fmla="val 25000"/>
              <a:gd name="adj3" fmla="val 25000"/>
              <a:gd name="adj4" fmla="val 43750"/>
            </a:avLst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1CA9907-6C75-8DD1-B609-80B7DF12FD32}"/>
              </a:ext>
            </a:extLst>
          </p:cNvPr>
          <p:cNvSpPr/>
          <p:nvPr/>
        </p:nvSpPr>
        <p:spPr bwMode="gray">
          <a:xfrm>
            <a:off x="8311191" y="5318865"/>
            <a:ext cx="2700000" cy="401526"/>
          </a:xfrm>
          <a:prstGeom prst="rect">
            <a:avLst/>
          </a:prstGeom>
          <a:noFill/>
          <a:ln w="28575" algn="ctr">
            <a:noFill/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データ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B92B847-D59E-714C-739A-2B6259A7C0E3}"/>
              </a:ext>
            </a:extLst>
          </p:cNvPr>
          <p:cNvSpPr/>
          <p:nvPr/>
        </p:nvSpPr>
        <p:spPr bwMode="gray">
          <a:xfrm>
            <a:off x="5032241" y="2925091"/>
            <a:ext cx="1839816" cy="401526"/>
          </a:xfrm>
          <a:prstGeom prst="rect">
            <a:avLst/>
          </a:prstGeom>
          <a:solidFill>
            <a:schemeClr val="bg2">
              <a:lumMod val="25000"/>
            </a:schemeClr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価値のコア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E192182-B4B1-5B4B-71B0-F6EA8498612A}"/>
              </a:ext>
            </a:extLst>
          </p:cNvPr>
          <p:cNvSpPr/>
          <p:nvPr/>
        </p:nvSpPr>
        <p:spPr bwMode="gray">
          <a:xfrm>
            <a:off x="5032241" y="3326619"/>
            <a:ext cx="1839816" cy="51722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9D41340-508F-603C-AB22-4B416FC12EDA}"/>
              </a:ext>
            </a:extLst>
          </p:cNvPr>
          <p:cNvSpPr/>
          <p:nvPr/>
        </p:nvSpPr>
        <p:spPr bwMode="gray">
          <a:xfrm>
            <a:off x="5032243" y="5242567"/>
            <a:ext cx="2006322" cy="401526"/>
          </a:xfrm>
          <a:prstGeom prst="rect">
            <a:avLst/>
          </a:prstGeom>
          <a:solidFill>
            <a:srgbClr val="009A44"/>
          </a:solidFill>
          <a:ln w="28575" algn="ctr">
            <a:solidFill>
              <a:srgbClr val="009A44"/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場の提供者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077D3FF-8BC6-60AE-EF2B-89CD1DD6F92B}"/>
              </a:ext>
            </a:extLst>
          </p:cNvPr>
          <p:cNvSpPr/>
          <p:nvPr/>
        </p:nvSpPr>
        <p:spPr bwMode="gray">
          <a:xfrm>
            <a:off x="5032241" y="5639516"/>
            <a:ext cx="2006322" cy="876490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009A44"/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当社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78807E-3838-38EB-70BF-98621E0BD8C7}"/>
              </a:ext>
            </a:extLst>
          </p:cNvPr>
          <p:cNvSpPr/>
          <p:nvPr/>
        </p:nvSpPr>
        <p:spPr bwMode="gray">
          <a:xfrm>
            <a:off x="7292454" y="2944928"/>
            <a:ext cx="287923" cy="1851435"/>
          </a:xfrm>
          <a:prstGeom prst="rect">
            <a:avLst/>
          </a:prstGeom>
          <a:solidFill>
            <a:srgbClr val="ED8B00"/>
          </a:solidFill>
          <a:ln w="28575" algn="ctr">
            <a:solidFill>
              <a:srgbClr val="ED8B00"/>
            </a:solidFill>
            <a:prstDash val="solid"/>
            <a:miter lim="800000"/>
            <a:headEnd/>
            <a:tailEnd/>
          </a:ln>
        </p:spPr>
        <p:txBody>
          <a:bodyPr vert="eaVert"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場を回す力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EC47240-DC24-DEAE-7B79-B3E0AD79042F}"/>
              </a:ext>
            </a:extLst>
          </p:cNvPr>
          <p:cNvSpPr/>
          <p:nvPr/>
        </p:nvSpPr>
        <p:spPr bwMode="gray">
          <a:xfrm>
            <a:off x="7668446" y="2944927"/>
            <a:ext cx="2700000" cy="1825736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ED8B00"/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B9C70FD-8E27-1EB6-34C4-C5B4E5040899}"/>
              </a:ext>
            </a:extLst>
          </p:cNvPr>
          <p:cNvSpPr/>
          <p:nvPr/>
        </p:nvSpPr>
        <p:spPr bwMode="gray">
          <a:xfrm>
            <a:off x="7230984" y="5779454"/>
            <a:ext cx="1485835" cy="736552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865DBE2-9FD0-2F0E-41DB-421699A15202}"/>
              </a:ext>
            </a:extLst>
          </p:cNvPr>
          <p:cNvSpPr/>
          <p:nvPr/>
        </p:nvSpPr>
        <p:spPr bwMode="gray">
          <a:xfrm>
            <a:off x="8909239" y="5779454"/>
            <a:ext cx="1558625" cy="736552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bg2">
                <a:lumMod val="2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36000" tIns="36000" rIns="36000" bIns="36000"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2C50CD8-0355-0F31-C6B8-77791621CC9C}"/>
              </a:ext>
            </a:extLst>
          </p:cNvPr>
          <p:cNvSpPr/>
          <p:nvPr/>
        </p:nvSpPr>
        <p:spPr bwMode="gray">
          <a:xfrm>
            <a:off x="9605420" y="4394191"/>
            <a:ext cx="809706" cy="422750"/>
          </a:xfrm>
          <a:prstGeom prst="rect">
            <a:avLst/>
          </a:prstGeom>
          <a:solidFill>
            <a:srgbClr val="009A44"/>
          </a:solidFill>
          <a:ln w="12700" algn="ctr">
            <a:solidFill>
              <a:srgbClr val="009A44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共感価値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09AD108-E439-14A8-73A6-EAA32198D138}"/>
              </a:ext>
            </a:extLst>
          </p:cNvPr>
          <p:cNvSpPr/>
          <p:nvPr/>
        </p:nvSpPr>
        <p:spPr bwMode="gray">
          <a:xfrm>
            <a:off x="6240692" y="3665317"/>
            <a:ext cx="809706" cy="546742"/>
          </a:xfrm>
          <a:prstGeom prst="rect">
            <a:avLst/>
          </a:prstGeom>
          <a:solidFill>
            <a:srgbClr val="86BC25"/>
          </a:solidFill>
          <a:ln w="12700" algn="ctr">
            <a:solidFill>
              <a:srgbClr val="86BC2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使用価値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（機能）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D39D00C-1644-CF8D-9A4C-27B84D553850}"/>
              </a:ext>
            </a:extLst>
          </p:cNvPr>
          <p:cNvSpPr/>
          <p:nvPr/>
        </p:nvSpPr>
        <p:spPr bwMode="gray">
          <a:xfrm>
            <a:off x="8708937" y="4394637"/>
            <a:ext cx="809706" cy="422750"/>
          </a:xfrm>
          <a:prstGeom prst="rect">
            <a:avLst/>
          </a:prstGeom>
          <a:solidFill>
            <a:srgbClr val="43B02A"/>
          </a:solidFill>
          <a:ln w="12700" algn="ctr">
            <a:solidFill>
              <a:srgbClr val="43B02A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体験価値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iragino Kaku Gothic Std W8" panose="020B0800000000000000" pitchFamily="34" charset="-128"/>
              <a:ea typeface="Hiragino Kaku Gothic Std W8" panose="020B0800000000000000" pitchFamily="34" charset="-128"/>
              <a:cs typeface="+mn-cs"/>
            </a:endParaRPr>
          </a:p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iragino Kaku Gothic Std W8" panose="020B0800000000000000" pitchFamily="34" charset="-128"/>
                <a:ea typeface="Hiragino Kaku Gothic Std W8" panose="020B0800000000000000" pitchFamily="34" charset="-128"/>
                <a:cs typeface="+mn-cs"/>
              </a:rPr>
              <a:t>（情緒）</a:t>
            </a:r>
          </a:p>
        </p:txBody>
      </p:sp>
    </p:spTree>
    <p:extLst>
      <p:ext uri="{BB962C8B-B14F-4D97-AF65-F5344CB8AC3E}">
        <p14:creationId xmlns:p14="http://schemas.microsoft.com/office/powerpoint/2010/main" val="250565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D49D24-6450-FFCC-6482-8AFC9E8F74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F4C42F-FEAD-666E-D469-8D436568E0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Work1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BD81A81C-FCA7-2393-79E3-DF0F94AD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経営理念について改めて考える</a:t>
            </a:r>
            <a:endParaRPr kumimoji="1" lang="ja-JP" altLang="en-US" dirty="0"/>
          </a:p>
        </p:txBody>
      </p:sp>
      <p:sp>
        <p:nvSpPr>
          <p:cNvPr id="12" name="Text Box 61">
            <a:extLst>
              <a:ext uri="{FF2B5EF4-FFF2-40B4-BE49-F238E27FC236}">
                <a16:creationId xmlns:a16="http://schemas.microsoft.com/office/drawing/2014/main" id="{A3E93438-246A-8006-6664-63F7F07E0F6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041326" y="1686234"/>
            <a:ext cx="5578022" cy="1402372"/>
          </a:xfrm>
          <a:prstGeom prst="rect">
            <a:avLst/>
          </a:prstGeom>
          <a:noFill/>
          <a:ln w="12700">
            <a:solidFill>
              <a:srgbClr val="75787B"/>
            </a:solidFill>
            <a:miter lim="800000"/>
            <a:headEnd/>
            <a:tailEnd/>
          </a:ln>
        </p:spPr>
        <p:txBody>
          <a:bodyPr lIns="58500" tIns="29250" rIns="58500" bIns="29250" anchor="ctr"/>
          <a:lstStyle/>
          <a:p>
            <a:pPr marL="92869" indent="-92869" fontAlgn="auto">
              <a:lnSpc>
                <a:spcPct val="150000"/>
              </a:lnSpc>
              <a:spcBef>
                <a:spcPct val="5000"/>
              </a:spcBef>
              <a:spcAft>
                <a:spcPts val="0"/>
              </a:spcAft>
              <a:buClr>
                <a:prstClr val="black"/>
              </a:buClr>
              <a:defRPr/>
            </a:pPr>
            <a:endParaRPr lang="en-US" altLang="ja-JP" sz="1625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Text Box 64">
            <a:extLst>
              <a:ext uri="{FF2B5EF4-FFF2-40B4-BE49-F238E27FC236}">
                <a16:creationId xmlns:a16="http://schemas.microsoft.com/office/drawing/2014/main" id="{C797FE97-4A21-5666-E8B6-E4CE77137FF1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041326" y="3178062"/>
            <a:ext cx="5578022" cy="1402372"/>
          </a:xfrm>
          <a:prstGeom prst="rect">
            <a:avLst/>
          </a:prstGeom>
          <a:noFill/>
          <a:ln w="12700">
            <a:solidFill>
              <a:srgbClr val="97999B"/>
            </a:solidFill>
            <a:miter lim="800000"/>
            <a:headEnd/>
            <a:tailEnd/>
          </a:ln>
        </p:spPr>
        <p:txBody>
          <a:bodyPr lIns="58500" tIns="29250" rIns="58500" bIns="29250" anchor="ctr"/>
          <a:lstStyle/>
          <a:p>
            <a:pPr marL="92869" indent="-9286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defRPr/>
            </a:pPr>
            <a:endParaRPr lang="en-US" altLang="ja-JP" sz="1625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4" name="Text Box 62">
            <a:extLst>
              <a:ext uri="{FF2B5EF4-FFF2-40B4-BE49-F238E27FC236}">
                <a16:creationId xmlns:a16="http://schemas.microsoft.com/office/drawing/2014/main" id="{51388132-6118-F86A-2481-2D7CB5C1C221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041326" y="4669892"/>
            <a:ext cx="5578022" cy="1402372"/>
          </a:xfrm>
          <a:prstGeom prst="rect">
            <a:avLst/>
          </a:prstGeom>
          <a:noFill/>
          <a:ln w="12700">
            <a:solidFill>
              <a:srgbClr val="BBBCBC"/>
            </a:solidFill>
            <a:miter lim="800000"/>
            <a:headEnd/>
            <a:tailEnd/>
          </a:ln>
        </p:spPr>
        <p:txBody>
          <a:bodyPr wrap="square" lIns="58500" tIns="29250" rIns="58500" bIns="29250" anchor="ctr"/>
          <a:lstStyle/>
          <a:p>
            <a:pPr marL="92869" indent="-92869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defRPr/>
            </a:pPr>
            <a:endParaRPr lang="en-US" altLang="ja-JP" sz="1625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5" name="Rectangle 57">
            <a:extLst>
              <a:ext uri="{FF2B5EF4-FFF2-40B4-BE49-F238E27FC236}">
                <a16:creationId xmlns:a16="http://schemas.microsoft.com/office/drawing/2014/main" id="{E2EFF167-3881-30A7-C9F1-409251D19BFA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22800" y="1686234"/>
            <a:ext cx="1718527" cy="14023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 algn="ctr">
            <a:solidFill>
              <a:srgbClr val="75787B"/>
            </a:solidFill>
            <a:miter lim="800000"/>
            <a:headEnd/>
            <a:tailEnd/>
          </a:ln>
        </p:spPr>
        <p:txBody>
          <a:bodyPr lIns="29250" tIns="29250" rIns="29250" bIns="29250" anchor="ctr"/>
          <a:lstStyle/>
          <a:p>
            <a:pPr algn="ctr" eaLnBrk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950" b="1" kern="0" dirty="0">
                <a:solidFill>
                  <a:prstClr val="white"/>
                </a:solidFill>
                <a:latin typeface="+mn-ea"/>
              </a:rPr>
              <a:t>Mission</a:t>
            </a:r>
          </a:p>
        </p:txBody>
      </p:sp>
      <p:sp>
        <p:nvSpPr>
          <p:cNvPr id="16" name="Rectangle 58">
            <a:extLst>
              <a:ext uri="{FF2B5EF4-FFF2-40B4-BE49-F238E27FC236}">
                <a16:creationId xmlns:a16="http://schemas.microsoft.com/office/drawing/2014/main" id="{0055CC59-7600-5684-1A7B-34FE1647D4E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22800" y="3178062"/>
            <a:ext cx="1718527" cy="1402372"/>
          </a:xfrm>
          <a:prstGeom prst="rect">
            <a:avLst/>
          </a:prstGeom>
          <a:solidFill>
            <a:srgbClr val="97999B"/>
          </a:solidFill>
          <a:ln w="12700">
            <a:solidFill>
              <a:srgbClr val="97999B"/>
            </a:solidFill>
            <a:miter lim="800000"/>
            <a:headEnd/>
            <a:tailEnd/>
          </a:ln>
        </p:spPr>
        <p:txBody>
          <a:bodyPr lIns="29250" tIns="29250" rIns="29250" bIns="29250" anchor="ctr"/>
          <a:lstStyle/>
          <a:p>
            <a:pPr algn="ctr" eaLnBrk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950" b="1" kern="0" dirty="0">
                <a:solidFill>
                  <a:prstClr val="white"/>
                </a:solidFill>
                <a:latin typeface="+mn-ea"/>
              </a:rPr>
              <a:t>Vision</a:t>
            </a:r>
          </a:p>
        </p:txBody>
      </p:sp>
      <p:sp>
        <p:nvSpPr>
          <p:cNvPr id="17" name="Rectangle 59">
            <a:extLst>
              <a:ext uri="{FF2B5EF4-FFF2-40B4-BE49-F238E27FC236}">
                <a16:creationId xmlns:a16="http://schemas.microsoft.com/office/drawing/2014/main" id="{CF6DCBA9-2733-F9BC-821B-36A5BA5E329E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22800" y="4669894"/>
            <a:ext cx="1718527" cy="1402372"/>
          </a:xfrm>
          <a:prstGeom prst="rect">
            <a:avLst/>
          </a:prstGeom>
          <a:solidFill>
            <a:srgbClr val="BBBCBC"/>
          </a:solidFill>
          <a:ln w="12700">
            <a:solidFill>
              <a:srgbClr val="BBBCBC"/>
            </a:solidFill>
            <a:miter lim="800000"/>
            <a:headEnd/>
            <a:tailEnd/>
          </a:ln>
        </p:spPr>
        <p:txBody>
          <a:bodyPr wrap="square" lIns="29250" tIns="29250" rIns="29250" bIns="29250"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950" b="1" kern="0" dirty="0">
                <a:solidFill>
                  <a:prstClr val="white"/>
                </a:solidFill>
                <a:latin typeface="+mn-ea"/>
              </a:rPr>
              <a:t>Value</a:t>
            </a:r>
          </a:p>
        </p:txBody>
      </p:sp>
      <p:sp>
        <p:nvSpPr>
          <p:cNvPr id="11" name="Rectangle 56">
            <a:extLst>
              <a:ext uri="{FF2B5EF4-FFF2-40B4-BE49-F238E27FC236}">
                <a16:creationId xmlns:a16="http://schemas.microsoft.com/office/drawing/2014/main" id="{5DF31B06-5568-2615-0308-E71A4099374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572652" y="1686234"/>
            <a:ext cx="1675695" cy="438602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 algn="ctr">
            <a:solidFill>
              <a:srgbClr val="53565A"/>
            </a:solidFill>
            <a:miter lim="800000"/>
            <a:headEnd/>
            <a:tailEnd/>
          </a:ln>
        </p:spPr>
        <p:txBody>
          <a:bodyPr lIns="29250" tIns="29250" rIns="29250" bIns="2925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950" b="1" kern="0" dirty="0">
                <a:solidFill>
                  <a:prstClr val="white"/>
                </a:solidFill>
                <a:latin typeface="+mn-ea"/>
              </a:rPr>
              <a:t>経営理念</a:t>
            </a:r>
            <a:endParaRPr lang="en-US" sz="1950" b="1" kern="0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470ADAD-5F60-D6AE-9056-54B50592B00B}"/>
              </a:ext>
            </a:extLst>
          </p:cNvPr>
          <p:cNvSpPr txBox="1"/>
          <p:nvPr/>
        </p:nvSpPr>
        <p:spPr bwMode="gray">
          <a:xfrm>
            <a:off x="5115780" y="1744561"/>
            <a:ext cx="353622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600" kern="0" dirty="0">
                <a:solidFill>
                  <a:schemeClr val="accent1"/>
                </a:solidFill>
                <a:latin typeface="+mn-ea"/>
              </a:rPr>
              <a:t>存在意義（何のために会社があるのか？）</a:t>
            </a:r>
            <a:endParaRPr lang="en-US" altLang="ja-JP" sz="1600" kern="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20B4E6D-AAE1-BA46-3F2B-C7F3241FD40C}"/>
              </a:ext>
            </a:extLst>
          </p:cNvPr>
          <p:cNvSpPr txBox="1"/>
          <p:nvPr/>
        </p:nvSpPr>
        <p:spPr bwMode="gray">
          <a:xfrm>
            <a:off x="5115780" y="3237345"/>
            <a:ext cx="268983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600" kern="0" dirty="0">
                <a:solidFill>
                  <a:schemeClr val="accent1"/>
                </a:solidFill>
                <a:latin typeface="+mn-ea"/>
              </a:rPr>
              <a:t>理想の姿（実現したい未来像）</a:t>
            </a:r>
            <a:endParaRPr lang="en-US" altLang="ja-JP" sz="1600" kern="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7931449-2059-4752-393D-1D15CABB8925}"/>
              </a:ext>
            </a:extLst>
          </p:cNvPr>
          <p:cNvSpPr txBox="1"/>
          <p:nvPr/>
        </p:nvSpPr>
        <p:spPr bwMode="gray">
          <a:xfrm>
            <a:off x="5115780" y="4729173"/>
            <a:ext cx="207749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600" kern="0" dirty="0">
                <a:solidFill>
                  <a:schemeClr val="accent1"/>
                </a:solidFill>
                <a:latin typeface="+mn-ea"/>
              </a:rPr>
              <a:t>企業を支える行動の指針</a:t>
            </a:r>
          </a:p>
        </p:txBody>
      </p:sp>
    </p:spTree>
    <p:extLst>
      <p:ext uri="{BB962C8B-B14F-4D97-AF65-F5344CB8AC3E}">
        <p14:creationId xmlns:p14="http://schemas.microsoft.com/office/powerpoint/2010/main" val="128868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208A936-954C-67D6-1A59-386212856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195621-3067-CAB7-5897-747EEC97EA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B63C23-C290-3D07-4CD9-257282F937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Work2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21B1831-AB6F-EA29-9282-49A69041D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顧客が抱えている「不」＝問題を洗い出す</a:t>
            </a:r>
            <a:endParaRPr kumimoji="1" lang="ja-JP" altLang="en-US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3BF18AAB-7411-7568-1107-E607DD050E7E}"/>
              </a:ext>
            </a:extLst>
          </p:cNvPr>
          <p:cNvGrpSpPr/>
          <p:nvPr/>
        </p:nvGrpSpPr>
        <p:grpSpPr>
          <a:xfrm>
            <a:off x="1170075" y="1568250"/>
            <a:ext cx="1764750" cy="4547402"/>
            <a:chOff x="570000" y="1568250"/>
            <a:chExt cx="1764750" cy="4547402"/>
          </a:xfrm>
        </p:grpSpPr>
        <p:sp>
          <p:nvSpPr>
            <p:cNvPr id="9" name="四角形: メモ 8">
              <a:extLst>
                <a:ext uri="{FF2B5EF4-FFF2-40B4-BE49-F238E27FC236}">
                  <a16:creationId xmlns:a16="http://schemas.microsoft.com/office/drawing/2014/main" id="{E3367D90-004A-88B4-AA55-5AB1A38317E0}"/>
                </a:ext>
              </a:extLst>
            </p:cNvPr>
            <p:cNvSpPr/>
            <p:nvPr/>
          </p:nvSpPr>
          <p:spPr bwMode="gray">
            <a:xfrm>
              <a:off x="570000" y="1568250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四角形: メモ 9">
              <a:extLst>
                <a:ext uri="{FF2B5EF4-FFF2-40B4-BE49-F238E27FC236}">
                  <a16:creationId xmlns:a16="http://schemas.microsoft.com/office/drawing/2014/main" id="{82C6F4C6-5EE2-304A-D64A-D8778CBADA04}"/>
                </a:ext>
              </a:extLst>
            </p:cNvPr>
            <p:cNvSpPr/>
            <p:nvPr/>
          </p:nvSpPr>
          <p:spPr bwMode="gray">
            <a:xfrm>
              <a:off x="570000" y="3118051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四角形: メモ 10">
              <a:extLst>
                <a:ext uri="{FF2B5EF4-FFF2-40B4-BE49-F238E27FC236}">
                  <a16:creationId xmlns:a16="http://schemas.microsoft.com/office/drawing/2014/main" id="{786B1BA7-B21F-C314-861C-8C86359FFFF6}"/>
                </a:ext>
              </a:extLst>
            </p:cNvPr>
            <p:cNvSpPr/>
            <p:nvPr/>
          </p:nvSpPr>
          <p:spPr bwMode="gray">
            <a:xfrm>
              <a:off x="570000" y="4667852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5AAF7710-9566-F400-A89A-1D0AEC654C2D}"/>
              </a:ext>
            </a:extLst>
          </p:cNvPr>
          <p:cNvGrpSpPr/>
          <p:nvPr/>
        </p:nvGrpSpPr>
        <p:grpSpPr>
          <a:xfrm>
            <a:off x="3194138" y="1568250"/>
            <a:ext cx="1764750" cy="4547402"/>
            <a:chOff x="570000" y="1568250"/>
            <a:chExt cx="1764750" cy="4547402"/>
          </a:xfrm>
        </p:grpSpPr>
        <p:sp>
          <p:nvSpPr>
            <p:cNvPr id="23" name="四角形: メモ 22">
              <a:extLst>
                <a:ext uri="{FF2B5EF4-FFF2-40B4-BE49-F238E27FC236}">
                  <a16:creationId xmlns:a16="http://schemas.microsoft.com/office/drawing/2014/main" id="{3D48B80E-B866-6A84-F4FC-6DF80CD3382E}"/>
                </a:ext>
              </a:extLst>
            </p:cNvPr>
            <p:cNvSpPr/>
            <p:nvPr/>
          </p:nvSpPr>
          <p:spPr bwMode="gray">
            <a:xfrm>
              <a:off x="570000" y="1568250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四角形: メモ 23">
              <a:extLst>
                <a:ext uri="{FF2B5EF4-FFF2-40B4-BE49-F238E27FC236}">
                  <a16:creationId xmlns:a16="http://schemas.microsoft.com/office/drawing/2014/main" id="{452C7605-4FD1-1033-60A5-36DC055AFE66}"/>
                </a:ext>
              </a:extLst>
            </p:cNvPr>
            <p:cNvSpPr/>
            <p:nvPr/>
          </p:nvSpPr>
          <p:spPr bwMode="gray">
            <a:xfrm>
              <a:off x="570000" y="3118051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四角形: メモ 24">
              <a:extLst>
                <a:ext uri="{FF2B5EF4-FFF2-40B4-BE49-F238E27FC236}">
                  <a16:creationId xmlns:a16="http://schemas.microsoft.com/office/drawing/2014/main" id="{FC3E5F8D-2E53-CAB6-E619-F9CD0404D2A8}"/>
                </a:ext>
              </a:extLst>
            </p:cNvPr>
            <p:cNvSpPr/>
            <p:nvPr/>
          </p:nvSpPr>
          <p:spPr bwMode="gray">
            <a:xfrm>
              <a:off x="570000" y="4667852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C2955813-C7E6-2230-8A35-CA0E187792FF}"/>
              </a:ext>
            </a:extLst>
          </p:cNvPr>
          <p:cNvGrpSpPr/>
          <p:nvPr/>
        </p:nvGrpSpPr>
        <p:grpSpPr>
          <a:xfrm>
            <a:off x="5218201" y="1568250"/>
            <a:ext cx="1764750" cy="4547402"/>
            <a:chOff x="570000" y="1568250"/>
            <a:chExt cx="1764750" cy="4547402"/>
          </a:xfrm>
        </p:grpSpPr>
        <p:sp>
          <p:nvSpPr>
            <p:cNvPr id="27" name="四角形: メモ 26">
              <a:extLst>
                <a:ext uri="{FF2B5EF4-FFF2-40B4-BE49-F238E27FC236}">
                  <a16:creationId xmlns:a16="http://schemas.microsoft.com/office/drawing/2014/main" id="{9B82D5EA-7F1A-0D65-4F96-A1929E15E6E2}"/>
                </a:ext>
              </a:extLst>
            </p:cNvPr>
            <p:cNvSpPr/>
            <p:nvPr/>
          </p:nvSpPr>
          <p:spPr bwMode="gray">
            <a:xfrm>
              <a:off x="570000" y="1568250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四角形: メモ 27">
              <a:extLst>
                <a:ext uri="{FF2B5EF4-FFF2-40B4-BE49-F238E27FC236}">
                  <a16:creationId xmlns:a16="http://schemas.microsoft.com/office/drawing/2014/main" id="{79A94B91-9804-0244-8FBF-EA8BED41302F}"/>
                </a:ext>
              </a:extLst>
            </p:cNvPr>
            <p:cNvSpPr/>
            <p:nvPr/>
          </p:nvSpPr>
          <p:spPr bwMode="gray">
            <a:xfrm>
              <a:off x="570000" y="3118051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" name="四角形: メモ 28">
              <a:extLst>
                <a:ext uri="{FF2B5EF4-FFF2-40B4-BE49-F238E27FC236}">
                  <a16:creationId xmlns:a16="http://schemas.microsoft.com/office/drawing/2014/main" id="{BEECB79D-25A8-2CD4-434D-057876C74AD1}"/>
                </a:ext>
              </a:extLst>
            </p:cNvPr>
            <p:cNvSpPr/>
            <p:nvPr/>
          </p:nvSpPr>
          <p:spPr bwMode="gray">
            <a:xfrm>
              <a:off x="570000" y="4667852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1CCD615E-9366-135C-428D-BB7EEF41566C}"/>
              </a:ext>
            </a:extLst>
          </p:cNvPr>
          <p:cNvGrpSpPr/>
          <p:nvPr/>
        </p:nvGrpSpPr>
        <p:grpSpPr>
          <a:xfrm>
            <a:off x="7242264" y="1568250"/>
            <a:ext cx="1764750" cy="4547402"/>
            <a:chOff x="570000" y="1568250"/>
            <a:chExt cx="1764750" cy="4547402"/>
          </a:xfrm>
        </p:grpSpPr>
        <p:sp>
          <p:nvSpPr>
            <p:cNvPr id="31" name="四角形: メモ 30">
              <a:extLst>
                <a:ext uri="{FF2B5EF4-FFF2-40B4-BE49-F238E27FC236}">
                  <a16:creationId xmlns:a16="http://schemas.microsoft.com/office/drawing/2014/main" id="{416AD12A-0CE8-7532-B8B7-16AF2BCF48B9}"/>
                </a:ext>
              </a:extLst>
            </p:cNvPr>
            <p:cNvSpPr/>
            <p:nvPr/>
          </p:nvSpPr>
          <p:spPr bwMode="gray">
            <a:xfrm>
              <a:off x="570000" y="1568250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四角形: メモ 31">
              <a:extLst>
                <a:ext uri="{FF2B5EF4-FFF2-40B4-BE49-F238E27FC236}">
                  <a16:creationId xmlns:a16="http://schemas.microsoft.com/office/drawing/2014/main" id="{8CB9FCCA-118A-837E-9103-847C4CC4266D}"/>
                </a:ext>
              </a:extLst>
            </p:cNvPr>
            <p:cNvSpPr/>
            <p:nvPr/>
          </p:nvSpPr>
          <p:spPr bwMode="gray">
            <a:xfrm>
              <a:off x="570000" y="3118051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" name="四角形: メモ 32">
              <a:extLst>
                <a:ext uri="{FF2B5EF4-FFF2-40B4-BE49-F238E27FC236}">
                  <a16:creationId xmlns:a16="http://schemas.microsoft.com/office/drawing/2014/main" id="{6CDA26D0-115C-6D28-7B4A-789FB0AF87CB}"/>
                </a:ext>
              </a:extLst>
            </p:cNvPr>
            <p:cNvSpPr/>
            <p:nvPr/>
          </p:nvSpPr>
          <p:spPr bwMode="gray">
            <a:xfrm>
              <a:off x="570000" y="4667852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6667C7D-01D0-A9F4-FBDE-00C200B0E536}"/>
              </a:ext>
            </a:extLst>
          </p:cNvPr>
          <p:cNvGrpSpPr/>
          <p:nvPr/>
        </p:nvGrpSpPr>
        <p:grpSpPr>
          <a:xfrm>
            <a:off x="9266325" y="1568250"/>
            <a:ext cx="1764750" cy="4547402"/>
            <a:chOff x="570000" y="1568250"/>
            <a:chExt cx="1764750" cy="4547402"/>
          </a:xfrm>
        </p:grpSpPr>
        <p:sp>
          <p:nvSpPr>
            <p:cNvPr id="35" name="四角形: メモ 34">
              <a:extLst>
                <a:ext uri="{FF2B5EF4-FFF2-40B4-BE49-F238E27FC236}">
                  <a16:creationId xmlns:a16="http://schemas.microsoft.com/office/drawing/2014/main" id="{DFDDCBE0-BCB7-D420-B105-E5FA6705F4E4}"/>
                </a:ext>
              </a:extLst>
            </p:cNvPr>
            <p:cNvSpPr/>
            <p:nvPr/>
          </p:nvSpPr>
          <p:spPr bwMode="gray">
            <a:xfrm>
              <a:off x="570000" y="1568250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四角形: メモ 35">
              <a:extLst>
                <a:ext uri="{FF2B5EF4-FFF2-40B4-BE49-F238E27FC236}">
                  <a16:creationId xmlns:a16="http://schemas.microsoft.com/office/drawing/2014/main" id="{9117CDAE-9FA1-7BCF-2A34-16437B2FBE35}"/>
                </a:ext>
              </a:extLst>
            </p:cNvPr>
            <p:cNvSpPr/>
            <p:nvPr/>
          </p:nvSpPr>
          <p:spPr bwMode="gray">
            <a:xfrm>
              <a:off x="570000" y="3118051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" name="四角形: メモ 36">
              <a:extLst>
                <a:ext uri="{FF2B5EF4-FFF2-40B4-BE49-F238E27FC236}">
                  <a16:creationId xmlns:a16="http://schemas.microsoft.com/office/drawing/2014/main" id="{E3897C04-77BB-2277-D356-8DABCDF29B2E}"/>
                </a:ext>
              </a:extLst>
            </p:cNvPr>
            <p:cNvSpPr/>
            <p:nvPr/>
          </p:nvSpPr>
          <p:spPr bwMode="gray">
            <a:xfrm>
              <a:off x="570000" y="4667852"/>
              <a:ext cx="1764750" cy="1447800"/>
            </a:xfrm>
            <a:prstGeom prst="foldedCorner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717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C576F26-5333-C56C-F753-EEFF2E1F4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8F81A4-1757-AB3E-500A-8CC56356CD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FF3C132-8C51-0CAB-6775-69872C6F60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Work3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8D847DAC-BA91-4492-110B-51C921E3C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顧客の問題を分類する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19FEAB-606C-A880-6ECE-94D5C52B9FD4}"/>
              </a:ext>
            </a:extLst>
          </p:cNvPr>
          <p:cNvSpPr/>
          <p:nvPr/>
        </p:nvSpPr>
        <p:spPr bwMode="gray">
          <a:xfrm>
            <a:off x="841664" y="4078432"/>
            <a:ext cx="10422081" cy="2268052"/>
          </a:xfrm>
          <a:prstGeom prst="rect">
            <a:avLst/>
          </a:prstGeom>
          <a:noFill/>
          <a:ln w="19050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B27E5E-71D8-D48C-5F07-9A76D8F4F738}"/>
              </a:ext>
            </a:extLst>
          </p:cNvPr>
          <p:cNvSpPr/>
          <p:nvPr/>
        </p:nvSpPr>
        <p:spPr bwMode="gray">
          <a:xfrm>
            <a:off x="841664" y="1810380"/>
            <a:ext cx="10422081" cy="2268052"/>
          </a:xfrm>
          <a:prstGeom prst="rect">
            <a:avLst/>
          </a:prstGeom>
          <a:noFill/>
          <a:ln w="19050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2793B8BE-D8D5-EE48-96D7-6E4122BEFBA3}"/>
              </a:ext>
            </a:extLst>
          </p:cNvPr>
          <p:cNvSpPr/>
          <p:nvPr/>
        </p:nvSpPr>
        <p:spPr bwMode="gray">
          <a:xfrm flipV="1">
            <a:off x="5889913" y="1810380"/>
            <a:ext cx="412173" cy="2232000"/>
          </a:xfrm>
          <a:prstGeom prst="downArrow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F8E0929C-7E0A-201C-E95B-E950500135AC}"/>
              </a:ext>
            </a:extLst>
          </p:cNvPr>
          <p:cNvSpPr/>
          <p:nvPr/>
        </p:nvSpPr>
        <p:spPr bwMode="gray">
          <a:xfrm flipV="1">
            <a:off x="5889913" y="4078432"/>
            <a:ext cx="412173" cy="2232000"/>
          </a:xfrm>
          <a:prstGeom prst="downArrow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16FADE-6618-1570-E3B7-F3C590549EC4}"/>
              </a:ext>
            </a:extLst>
          </p:cNvPr>
          <p:cNvSpPr txBox="1"/>
          <p:nvPr/>
        </p:nvSpPr>
        <p:spPr bwMode="gray">
          <a:xfrm>
            <a:off x="5200667" y="1318854"/>
            <a:ext cx="2210538" cy="8735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9905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4F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プラス（ポジティブ）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427C37F-ABF1-01C9-D1A3-745342A5AA85}"/>
              </a:ext>
            </a:extLst>
          </p:cNvPr>
          <p:cNvSpPr txBox="1"/>
          <p:nvPr/>
        </p:nvSpPr>
        <p:spPr bwMode="gray">
          <a:xfrm>
            <a:off x="4895554" y="6331907"/>
            <a:ext cx="2674751" cy="4119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9905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4F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マイナス（ネガティブ）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4F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DC158E-5A41-9F2B-5BE2-3BC7E6BC955A}"/>
              </a:ext>
            </a:extLst>
          </p:cNvPr>
          <p:cNvSpPr txBox="1"/>
          <p:nvPr/>
        </p:nvSpPr>
        <p:spPr bwMode="gray">
          <a:xfrm>
            <a:off x="331359" y="3523551"/>
            <a:ext cx="596895" cy="1379433"/>
          </a:xfrm>
          <a:prstGeom prst="rect">
            <a:avLst/>
          </a:prstGeom>
          <a:noFill/>
        </p:spPr>
        <p:txBody>
          <a:bodyPr vert="wordArtVertRtl"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4F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顕在的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74AFCE1-B615-B613-102E-9B581F9C9A25}"/>
              </a:ext>
            </a:extLst>
          </p:cNvPr>
          <p:cNvSpPr txBox="1"/>
          <p:nvPr/>
        </p:nvSpPr>
        <p:spPr bwMode="gray">
          <a:xfrm>
            <a:off x="10753442" y="3523551"/>
            <a:ext cx="1193788" cy="1379433"/>
          </a:xfrm>
          <a:prstGeom prst="rect">
            <a:avLst/>
          </a:prstGeom>
          <a:noFill/>
        </p:spPr>
        <p:txBody>
          <a:bodyPr vert="wordArtVertRtl"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4F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潜在的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976D887-124F-6416-DB08-7DA252888186}"/>
              </a:ext>
            </a:extLst>
          </p:cNvPr>
          <p:cNvSpPr/>
          <p:nvPr/>
        </p:nvSpPr>
        <p:spPr bwMode="gray">
          <a:xfrm>
            <a:off x="10050716" y="1318854"/>
            <a:ext cx="1205125" cy="382916"/>
          </a:xfrm>
          <a:prstGeom prst="rect">
            <a:avLst/>
          </a:prstGeom>
          <a:solidFill>
            <a:schemeClr val="accent2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顧客の問題</a:t>
            </a:r>
          </a:p>
        </p:txBody>
      </p:sp>
    </p:spTree>
    <p:extLst>
      <p:ext uri="{BB962C8B-B14F-4D97-AF65-F5344CB8AC3E}">
        <p14:creationId xmlns:p14="http://schemas.microsoft.com/office/powerpoint/2010/main" val="2992889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184100B-94F2-4823-ADCD-2C325C7DB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3C22EA-A294-CAE6-CCFA-B61818C70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488557C-FE9C-56DC-8A9F-F12115113E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Work4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2C772F08-0281-4284-38B1-5AF62911B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 dirty="0">
                <a:solidFill>
                  <a:prstClr val="black"/>
                </a:solidFill>
                <a:latin typeface="Calibri"/>
                <a:sym typeface="+mj-lt"/>
              </a:rPr>
              <a:t>「問題」 の本質への迫る（なぜなぜ分析）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1C93C42-63D8-8AB9-DE01-B0C38EF53C18}"/>
              </a:ext>
            </a:extLst>
          </p:cNvPr>
          <p:cNvSpPr/>
          <p:nvPr/>
        </p:nvSpPr>
        <p:spPr bwMode="gray">
          <a:xfrm>
            <a:off x="2567101" y="928925"/>
            <a:ext cx="7351409" cy="405428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Yu Gothic UI"/>
                <a:cs typeface="+mn-cs"/>
              </a:rPr>
              <a:t>    選択した問題：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E713D44-326B-A7D3-2704-C689388E6C66}"/>
              </a:ext>
            </a:extLst>
          </p:cNvPr>
          <p:cNvSpPr/>
          <p:nvPr/>
        </p:nvSpPr>
        <p:spPr bwMode="gray">
          <a:xfrm>
            <a:off x="2058534" y="1751200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5FD51A-10F6-EE12-78B3-3D7C1EC50F43}"/>
              </a:ext>
            </a:extLst>
          </p:cNvPr>
          <p:cNvSpPr/>
          <p:nvPr/>
        </p:nvSpPr>
        <p:spPr bwMode="gray">
          <a:xfrm>
            <a:off x="4849597" y="1751200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3B53A1-B46A-D61A-6005-1E9495DDF770}"/>
              </a:ext>
            </a:extLst>
          </p:cNvPr>
          <p:cNvSpPr/>
          <p:nvPr/>
        </p:nvSpPr>
        <p:spPr bwMode="gray">
          <a:xfrm>
            <a:off x="7640660" y="1751200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570EC6F-8798-FA98-7107-AD0B9D2D7D44}"/>
              </a:ext>
            </a:extLst>
          </p:cNvPr>
          <p:cNvSpPr/>
          <p:nvPr/>
        </p:nvSpPr>
        <p:spPr bwMode="gray">
          <a:xfrm>
            <a:off x="2058534" y="3720348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183ED92-E5EA-4D5E-63B5-94FE821484D1}"/>
              </a:ext>
            </a:extLst>
          </p:cNvPr>
          <p:cNvSpPr/>
          <p:nvPr/>
        </p:nvSpPr>
        <p:spPr bwMode="gray">
          <a:xfrm>
            <a:off x="4849597" y="3720348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lang="en-US" altLang="ja-JP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F95D66-0CF0-2315-A0F5-93EE48261000}"/>
              </a:ext>
            </a:extLst>
          </p:cNvPr>
          <p:cNvSpPr/>
          <p:nvPr/>
        </p:nvSpPr>
        <p:spPr bwMode="gray">
          <a:xfrm>
            <a:off x="7640659" y="3633269"/>
            <a:ext cx="3230645" cy="8193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EDA5786-1DDA-3D8A-7750-41A4545EDFFF}"/>
              </a:ext>
            </a:extLst>
          </p:cNvPr>
          <p:cNvSpPr/>
          <p:nvPr/>
        </p:nvSpPr>
        <p:spPr bwMode="gray">
          <a:xfrm>
            <a:off x="1320697" y="4789853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1E063A1-2D64-07FF-519A-C4B323FEC603}"/>
              </a:ext>
            </a:extLst>
          </p:cNvPr>
          <p:cNvSpPr/>
          <p:nvPr/>
        </p:nvSpPr>
        <p:spPr bwMode="gray">
          <a:xfrm>
            <a:off x="3929974" y="4800708"/>
            <a:ext cx="213986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F34059F-6D2D-0FB8-F657-A47EA49B6CA7}"/>
              </a:ext>
            </a:extLst>
          </p:cNvPr>
          <p:cNvSpPr/>
          <p:nvPr/>
        </p:nvSpPr>
        <p:spPr bwMode="gray">
          <a:xfrm>
            <a:off x="8378499" y="4800708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634042D-4CD0-4211-697C-47B4E4FA90DF}"/>
              </a:ext>
            </a:extLst>
          </p:cNvPr>
          <p:cNvSpPr/>
          <p:nvPr/>
        </p:nvSpPr>
        <p:spPr bwMode="gray">
          <a:xfrm>
            <a:off x="1559999" y="5866606"/>
            <a:ext cx="2601989" cy="59322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0FF2C0F-D7AB-331E-E79B-E81BC5E82E31}"/>
              </a:ext>
            </a:extLst>
          </p:cNvPr>
          <p:cNvSpPr/>
          <p:nvPr/>
        </p:nvSpPr>
        <p:spPr bwMode="gray">
          <a:xfrm>
            <a:off x="4849597" y="5844226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15989D7-B0A1-0B17-701A-FB4ED8CEA9C2}"/>
              </a:ext>
            </a:extLst>
          </p:cNvPr>
          <p:cNvSpPr/>
          <p:nvPr/>
        </p:nvSpPr>
        <p:spPr bwMode="gray">
          <a:xfrm>
            <a:off x="8030011" y="5844226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3811354-FC12-3F97-1241-02126DAD99B9}"/>
              </a:ext>
            </a:extLst>
          </p:cNvPr>
          <p:cNvSpPr/>
          <p:nvPr/>
        </p:nvSpPr>
        <p:spPr bwMode="gray">
          <a:xfrm>
            <a:off x="6133764" y="4800708"/>
            <a:ext cx="213986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B4D8BCE-8C37-D670-3A72-DE81418E5BEF}"/>
              </a:ext>
            </a:extLst>
          </p:cNvPr>
          <p:cNvSpPr/>
          <p:nvPr/>
        </p:nvSpPr>
        <p:spPr bwMode="gray">
          <a:xfrm>
            <a:off x="1320697" y="2756737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23B5668-5D06-7BB3-CFB0-451C81436D87}"/>
              </a:ext>
            </a:extLst>
          </p:cNvPr>
          <p:cNvSpPr/>
          <p:nvPr/>
        </p:nvSpPr>
        <p:spPr bwMode="gray">
          <a:xfrm>
            <a:off x="3929974" y="2767592"/>
            <a:ext cx="213986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87FA42E-DF03-1220-CD10-A5C1A63A1B87}"/>
              </a:ext>
            </a:extLst>
          </p:cNvPr>
          <p:cNvSpPr/>
          <p:nvPr/>
        </p:nvSpPr>
        <p:spPr bwMode="gray">
          <a:xfrm>
            <a:off x="8378499" y="2767592"/>
            <a:ext cx="249280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7D8B7E1-136D-F890-F234-88EE87D9F6EA}"/>
              </a:ext>
            </a:extLst>
          </p:cNvPr>
          <p:cNvSpPr/>
          <p:nvPr/>
        </p:nvSpPr>
        <p:spPr bwMode="gray">
          <a:xfrm>
            <a:off x="6133764" y="2767592"/>
            <a:ext cx="2139866" cy="6156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lang="ja-JP" altLang="en-US" sz="1200" dirty="0">
              <a:solidFill>
                <a:prstClr val="black"/>
              </a:solidFill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AA79FCF1-7B4A-7767-A366-77D857FF07B9}"/>
              </a:ext>
            </a:extLst>
          </p:cNvPr>
          <p:cNvCxnSpPr>
            <a:stCxn id="7" idx="0"/>
            <a:endCxn id="2" idx="2"/>
          </p:cNvCxnSpPr>
          <p:nvPr/>
        </p:nvCxnSpPr>
        <p:spPr bwMode="gray">
          <a:xfrm flipV="1">
            <a:off x="3304937" y="1334354"/>
            <a:ext cx="2937868" cy="41684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3B89AE81-B2F6-4CA8-1432-0545D6592D7D}"/>
              </a:ext>
            </a:extLst>
          </p:cNvPr>
          <p:cNvCxnSpPr>
            <a:cxnSpLocks/>
            <a:stCxn id="8" idx="0"/>
            <a:endCxn id="2" idx="2"/>
          </p:cNvCxnSpPr>
          <p:nvPr/>
        </p:nvCxnSpPr>
        <p:spPr bwMode="gray">
          <a:xfrm flipV="1">
            <a:off x="6096001" y="1334354"/>
            <a:ext cx="146805" cy="41684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19CCC44D-4CE9-3B3E-BEF1-1314BE5693BB}"/>
              </a:ext>
            </a:extLst>
          </p:cNvPr>
          <p:cNvCxnSpPr>
            <a:cxnSpLocks/>
            <a:stCxn id="9" idx="0"/>
            <a:endCxn id="2" idx="2"/>
          </p:cNvCxnSpPr>
          <p:nvPr/>
        </p:nvCxnSpPr>
        <p:spPr bwMode="gray">
          <a:xfrm flipH="1" flipV="1">
            <a:off x="6242805" y="1334354"/>
            <a:ext cx="2644258" cy="41684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C2A66B2B-19BF-7F42-002B-E3E16302775D}"/>
              </a:ext>
            </a:extLst>
          </p:cNvPr>
          <p:cNvCxnSpPr>
            <a:cxnSpLocks/>
            <a:stCxn id="20" idx="0"/>
            <a:endCxn id="7" idx="2"/>
          </p:cNvCxnSpPr>
          <p:nvPr/>
        </p:nvCxnSpPr>
        <p:spPr bwMode="gray">
          <a:xfrm flipV="1">
            <a:off x="2567101" y="2366801"/>
            <a:ext cx="737837" cy="38993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DF1BBBA6-340A-3943-3DBD-B4B6CC848D07}"/>
              </a:ext>
            </a:extLst>
          </p:cNvPr>
          <p:cNvCxnSpPr>
            <a:cxnSpLocks/>
            <a:stCxn id="21" idx="0"/>
            <a:endCxn id="7" idx="2"/>
          </p:cNvCxnSpPr>
          <p:nvPr/>
        </p:nvCxnSpPr>
        <p:spPr bwMode="gray">
          <a:xfrm flipH="1" flipV="1">
            <a:off x="3304937" y="2366800"/>
            <a:ext cx="1694970" cy="40079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08470BA2-0C20-7DF1-F112-F583311F7068}"/>
              </a:ext>
            </a:extLst>
          </p:cNvPr>
          <p:cNvCxnSpPr>
            <a:cxnSpLocks/>
            <a:stCxn id="21" idx="0"/>
            <a:endCxn id="8" idx="2"/>
          </p:cNvCxnSpPr>
          <p:nvPr/>
        </p:nvCxnSpPr>
        <p:spPr bwMode="gray">
          <a:xfrm flipV="1">
            <a:off x="4999908" y="2366800"/>
            <a:ext cx="1096093" cy="40079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B66DADB6-B488-1759-B619-83F0A16EEC59}"/>
              </a:ext>
            </a:extLst>
          </p:cNvPr>
          <p:cNvCxnSpPr>
            <a:cxnSpLocks/>
            <a:stCxn id="23" idx="0"/>
            <a:endCxn id="9" idx="2"/>
          </p:cNvCxnSpPr>
          <p:nvPr/>
        </p:nvCxnSpPr>
        <p:spPr bwMode="gray">
          <a:xfrm flipV="1">
            <a:off x="7203697" y="2366800"/>
            <a:ext cx="1683366" cy="40079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60CB0E3-987F-9D6D-1F5F-3139D245C2BD}"/>
              </a:ext>
            </a:extLst>
          </p:cNvPr>
          <p:cNvCxnSpPr>
            <a:cxnSpLocks/>
            <a:stCxn id="22" idx="0"/>
            <a:endCxn id="9" idx="2"/>
          </p:cNvCxnSpPr>
          <p:nvPr/>
        </p:nvCxnSpPr>
        <p:spPr bwMode="gray">
          <a:xfrm flipH="1" flipV="1">
            <a:off x="8887064" y="2366800"/>
            <a:ext cx="737839" cy="40079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5B2B393B-E887-88E2-9110-E116F8DABDFF}"/>
              </a:ext>
            </a:extLst>
          </p:cNvPr>
          <p:cNvCxnSpPr>
            <a:cxnSpLocks/>
            <a:stCxn id="12" idx="0"/>
            <a:endCxn id="22" idx="2"/>
          </p:cNvCxnSpPr>
          <p:nvPr/>
        </p:nvCxnSpPr>
        <p:spPr bwMode="gray">
          <a:xfrm flipV="1">
            <a:off x="9255982" y="3383192"/>
            <a:ext cx="368920" cy="25007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DEC182FF-9A92-520D-93F7-F23139A130F9}"/>
              </a:ext>
            </a:extLst>
          </p:cNvPr>
          <p:cNvCxnSpPr>
            <a:cxnSpLocks/>
            <a:stCxn id="11" idx="0"/>
            <a:endCxn id="23" idx="2"/>
          </p:cNvCxnSpPr>
          <p:nvPr/>
        </p:nvCxnSpPr>
        <p:spPr bwMode="gray">
          <a:xfrm flipV="1">
            <a:off x="6096001" y="3383192"/>
            <a:ext cx="1107697" cy="337156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38461097-F313-5AAF-397E-9B02A14FE388}"/>
              </a:ext>
            </a:extLst>
          </p:cNvPr>
          <p:cNvCxnSpPr>
            <a:cxnSpLocks/>
            <a:stCxn id="12" idx="0"/>
            <a:endCxn id="23" idx="2"/>
          </p:cNvCxnSpPr>
          <p:nvPr/>
        </p:nvCxnSpPr>
        <p:spPr bwMode="gray">
          <a:xfrm flipH="1" flipV="1">
            <a:off x="7203697" y="3383192"/>
            <a:ext cx="2052285" cy="250077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A9BC1561-8718-2C6E-9AD7-C41DFE97388F}"/>
              </a:ext>
            </a:extLst>
          </p:cNvPr>
          <p:cNvCxnSpPr>
            <a:cxnSpLocks/>
            <a:stCxn id="10" idx="0"/>
            <a:endCxn id="20" idx="2"/>
          </p:cNvCxnSpPr>
          <p:nvPr/>
        </p:nvCxnSpPr>
        <p:spPr bwMode="gray">
          <a:xfrm flipH="1" flipV="1">
            <a:off x="2567101" y="3372338"/>
            <a:ext cx="737837" cy="348011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48695A40-3C9C-2765-1963-F3592DC8A087}"/>
              </a:ext>
            </a:extLst>
          </p:cNvPr>
          <p:cNvCxnSpPr>
            <a:cxnSpLocks/>
            <a:stCxn id="13" idx="0"/>
            <a:endCxn id="10" idx="2"/>
          </p:cNvCxnSpPr>
          <p:nvPr/>
        </p:nvCxnSpPr>
        <p:spPr bwMode="gray">
          <a:xfrm flipV="1">
            <a:off x="2567101" y="4335949"/>
            <a:ext cx="737837" cy="453905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D7AA3D76-5FFD-25E5-734C-5E2D2E815904}"/>
              </a:ext>
            </a:extLst>
          </p:cNvPr>
          <p:cNvCxnSpPr>
            <a:cxnSpLocks/>
            <a:stCxn id="14" idx="0"/>
            <a:endCxn id="11" idx="2"/>
          </p:cNvCxnSpPr>
          <p:nvPr/>
        </p:nvCxnSpPr>
        <p:spPr bwMode="gray">
          <a:xfrm flipV="1">
            <a:off x="4999908" y="4335948"/>
            <a:ext cx="1096093" cy="464760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43EA3662-615C-B6A8-49ED-0D60E1540420}"/>
              </a:ext>
            </a:extLst>
          </p:cNvPr>
          <p:cNvCxnSpPr>
            <a:cxnSpLocks/>
            <a:stCxn id="19" idx="0"/>
            <a:endCxn id="11" idx="2"/>
          </p:cNvCxnSpPr>
          <p:nvPr/>
        </p:nvCxnSpPr>
        <p:spPr bwMode="gray">
          <a:xfrm flipH="1" flipV="1">
            <a:off x="6096001" y="4335948"/>
            <a:ext cx="1107697" cy="464760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2A0A98D5-B468-D944-CDFD-4D1519AE51C6}"/>
              </a:ext>
            </a:extLst>
          </p:cNvPr>
          <p:cNvCxnSpPr>
            <a:cxnSpLocks/>
            <a:stCxn id="19" idx="0"/>
            <a:endCxn id="12" idx="2"/>
          </p:cNvCxnSpPr>
          <p:nvPr/>
        </p:nvCxnSpPr>
        <p:spPr bwMode="gray">
          <a:xfrm flipV="1">
            <a:off x="7203697" y="4452633"/>
            <a:ext cx="2052285" cy="348075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5FDA66F6-4415-2DA0-8D60-9329E9F2D38D}"/>
              </a:ext>
            </a:extLst>
          </p:cNvPr>
          <p:cNvCxnSpPr>
            <a:cxnSpLocks/>
            <a:stCxn id="15" idx="0"/>
            <a:endCxn id="12" idx="2"/>
          </p:cNvCxnSpPr>
          <p:nvPr/>
        </p:nvCxnSpPr>
        <p:spPr bwMode="gray">
          <a:xfrm flipH="1" flipV="1">
            <a:off x="9255982" y="4452633"/>
            <a:ext cx="368920" cy="348075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A1DA2E89-8DB7-E748-1B75-ED4624A51F27}"/>
              </a:ext>
            </a:extLst>
          </p:cNvPr>
          <p:cNvCxnSpPr>
            <a:cxnSpLocks/>
            <a:stCxn id="18" idx="0"/>
            <a:endCxn id="15" idx="2"/>
          </p:cNvCxnSpPr>
          <p:nvPr/>
        </p:nvCxnSpPr>
        <p:spPr bwMode="gray">
          <a:xfrm flipV="1">
            <a:off x="9276414" y="5416308"/>
            <a:ext cx="348488" cy="427918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6A8E92BF-8B79-A4E6-26D7-0D9C41DA3819}"/>
              </a:ext>
            </a:extLst>
          </p:cNvPr>
          <p:cNvCxnSpPr>
            <a:cxnSpLocks/>
            <a:stCxn id="17" idx="0"/>
          </p:cNvCxnSpPr>
          <p:nvPr/>
        </p:nvCxnSpPr>
        <p:spPr bwMode="gray">
          <a:xfrm flipV="1">
            <a:off x="6096000" y="5416308"/>
            <a:ext cx="1036096" cy="427918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5EF1A9D7-6407-7CD7-D43E-FF6DFCADBBE0}"/>
              </a:ext>
            </a:extLst>
          </p:cNvPr>
          <p:cNvCxnSpPr>
            <a:cxnSpLocks/>
            <a:stCxn id="17" idx="0"/>
            <a:endCxn id="14" idx="2"/>
          </p:cNvCxnSpPr>
          <p:nvPr/>
        </p:nvCxnSpPr>
        <p:spPr bwMode="gray">
          <a:xfrm flipH="1" flipV="1">
            <a:off x="4999908" y="5416308"/>
            <a:ext cx="1096093" cy="427918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B2E07CBD-60F5-5AA2-6313-B09D11FFC08A}"/>
              </a:ext>
            </a:extLst>
          </p:cNvPr>
          <p:cNvCxnSpPr>
            <a:cxnSpLocks/>
            <a:stCxn id="16" idx="0"/>
            <a:endCxn id="13" idx="2"/>
          </p:cNvCxnSpPr>
          <p:nvPr/>
        </p:nvCxnSpPr>
        <p:spPr bwMode="gray">
          <a:xfrm flipH="1" flipV="1">
            <a:off x="2567100" y="5405453"/>
            <a:ext cx="293894" cy="461153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062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208A936-954C-67D6-1A59-386212856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195621-3067-CAB7-5897-747EEC97EA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B63C23-C290-3D07-4CD9-257282F937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Work5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21B1831-AB6F-EA29-9282-49A69041D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課題を発明する（</a:t>
            </a:r>
            <a:r>
              <a:rPr lang="en-US" altLang="ja-JP" dirty="0"/>
              <a:t>HMW</a:t>
            </a:r>
            <a:r>
              <a:rPr lang="ja-JP" altLang="en-US" dirty="0"/>
              <a:t>（</a:t>
            </a:r>
            <a:r>
              <a:rPr lang="en-US" altLang="ja-JP" dirty="0"/>
              <a:t>How Might We</a:t>
            </a:r>
            <a:r>
              <a:rPr lang="ja-JP" altLang="en-US" dirty="0"/>
              <a:t>）法）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DEE6620-7033-658F-D5AA-24FC6C5CA1A1}"/>
              </a:ext>
            </a:extLst>
          </p:cNvPr>
          <p:cNvSpPr/>
          <p:nvPr/>
        </p:nvSpPr>
        <p:spPr bwMode="gray">
          <a:xfrm>
            <a:off x="2567101" y="1476000"/>
            <a:ext cx="7351409" cy="405428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>
              <a:buSzPct val="100000"/>
            </a:pPr>
            <a:r>
              <a:rPr kumimoji="1" lang="ja-JP" altLang="en-US" sz="1200" b="1" dirty="0">
                <a:solidFill>
                  <a:prstClr val="black"/>
                </a:solidFill>
                <a:latin typeface="Calibri Light"/>
                <a:ea typeface="Yu Gothic UI"/>
              </a:rPr>
              <a:t>    選択した問題：</a:t>
            </a:r>
            <a:endParaRPr kumimoji="1" lang="en-US" altLang="ja-JP" sz="1200" b="1" dirty="0">
              <a:solidFill>
                <a:prstClr val="black"/>
              </a:solidFill>
              <a:latin typeface="Calibri Light"/>
              <a:ea typeface="Yu Gothic UI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2379247-B364-BF86-A4CC-6B1391A3FBFE}"/>
              </a:ext>
            </a:extLst>
          </p:cNvPr>
          <p:cNvSpPr/>
          <p:nvPr/>
        </p:nvSpPr>
        <p:spPr bwMode="gray">
          <a:xfrm>
            <a:off x="1389794" y="229827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DB086C2-EBD3-E432-C6E8-277E4D85B092}"/>
              </a:ext>
            </a:extLst>
          </p:cNvPr>
          <p:cNvSpPr/>
          <p:nvPr/>
        </p:nvSpPr>
        <p:spPr bwMode="gray">
          <a:xfrm>
            <a:off x="4607166" y="229827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EAEA332-1FB1-B0A9-3EAD-AF86796F9297}"/>
              </a:ext>
            </a:extLst>
          </p:cNvPr>
          <p:cNvSpPr/>
          <p:nvPr/>
        </p:nvSpPr>
        <p:spPr bwMode="gray">
          <a:xfrm>
            <a:off x="7824538" y="229827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38A021-DD2F-3E38-DCBE-0A969F100E74}"/>
              </a:ext>
            </a:extLst>
          </p:cNvPr>
          <p:cNvSpPr/>
          <p:nvPr/>
        </p:nvSpPr>
        <p:spPr bwMode="gray">
          <a:xfrm>
            <a:off x="1389794" y="332136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D9C6330-7A8E-EABF-C7DF-AD623F44D81A}"/>
              </a:ext>
            </a:extLst>
          </p:cNvPr>
          <p:cNvSpPr/>
          <p:nvPr/>
        </p:nvSpPr>
        <p:spPr bwMode="gray">
          <a:xfrm>
            <a:off x="4607166" y="332136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A9FC445-B4AF-FDEC-0534-AA271C367AA7}"/>
              </a:ext>
            </a:extLst>
          </p:cNvPr>
          <p:cNvSpPr/>
          <p:nvPr/>
        </p:nvSpPr>
        <p:spPr bwMode="gray">
          <a:xfrm>
            <a:off x="7824538" y="332136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D28D50E-B571-86C1-26A3-5B543961CB9A}"/>
              </a:ext>
            </a:extLst>
          </p:cNvPr>
          <p:cNvSpPr/>
          <p:nvPr/>
        </p:nvSpPr>
        <p:spPr bwMode="gray">
          <a:xfrm>
            <a:off x="1389794" y="434445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5E81898-1026-CFF8-343C-43B95EE0E1E4}"/>
              </a:ext>
            </a:extLst>
          </p:cNvPr>
          <p:cNvSpPr/>
          <p:nvPr/>
        </p:nvSpPr>
        <p:spPr bwMode="gray">
          <a:xfrm>
            <a:off x="4607166" y="434445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D587F25-9080-F327-477B-DCF983737B6C}"/>
              </a:ext>
            </a:extLst>
          </p:cNvPr>
          <p:cNvSpPr/>
          <p:nvPr/>
        </p:nvSpPr>
        <p:spPr bwMode="gray">
          <a:xfrm>
            <a:off x="7824538" y="434445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0566556-C536-7C2A-4239-2433776CDE60}"/>
              </a:ext>
            </a:extLst>
          </p:cNvPr>
          <p:cNvSpPr/>
          <p:nvPr/>
        </p:nvSpPr>
        <p:spPr bwMode="gray">
          <a:xfrm>
            <a:off x="1389794" y="536754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6CA1D25-6155-6B6A-07CD-39FB77F8AA68}"/>
              </a:ext>
            </a:extLst>
          </p:cNvPr>
          <p:cNvSpPr/>
          <p:nvPr/>
        </p:nvSpPr>
        <p:spPr bwMode="gray">
          <a:xfrm>
            <a:off x="4607166" y="536754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5FC2AF9-002D-3F7E-F6E7-B6DACC472D77}"/>
              </a:ext>
            </a:extLst>
          </p:cNvPr>
          <p:cNvSpPr/>
          <p:nvPr/>
        </p:nvSpPr>
        <p:spPr bwMode="gray">
          <a:xfrm>
            <a:off x="7824538" y="5367545"/>
            <a:ext cx="2977669" cy="88471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どうすれば</a:t>
            </a: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>
              <a:buSzPct val="100000"/>
            </a:pPr>
            <a:endParaRPr kumimoji="1" lang="en-US" altLang="ja-JP" sz="14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  <a:p>
            <a:pPr algn="ctr" defTabSz="990564" fontAlgn="base"/>
            <a:r>
              <a:rPr kumimoji="1" lang="ja-JP" altLang="en-US" sz="1400">
                <a:solidFill>
                  <a:prstClr val="black"/>
                </a:solidFill>
                <a:latin typeface="Calibri Light"/>
                <a:ea typeface="Yu Gothic UI"/>
                <a:cs typeface="Arial" charset="0"/>
              </a:rPr>
              <a:t>できるだろうか？</a:t>
            </a:r>
            <a:endParaRPr lang="ja-JP" altLang="en-US" sz="1900">
              <a:solidFill>
                <a:prstClr val="black"/>
              </a:solidFill>
              <a:latin typeface="Arial" charset="0"/>
              <a:ea typeface="Yu Gothic U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643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DFC3992-D608-51C6-08A2-57922EB08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510CA4-093F-881B-9B86-B6D23EB213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3D70CE8-7F6B-119F-EBDA-291AEF8F20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Work6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976F73D8-0003-E042-1B43-7B5DDA14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課題の解決策を発想する（クレイジーエイト）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99B38D3-721F-54C7-ACCE-0E4415C5DCF7}"/>
              </a:ext>
            </a:extLst>
          </p:cNvPr>
          <p:cNvSpPr/>
          <p:nvPr/>
        </p:nvSpPr>
        <p:spPr bwMode="gray">
          <a:xfrm>
            <a:off x="2601497" y="939333"/>
            <a:ext cx="7351409" cy="368571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>
              <a:buSzPct val="100000"/>
            </a:pPr>
            <a:r>
              <a:rPr kumimoji="1" lang="ja-JP" altLang="en-US" sz="1200" b="1" dirty="0">
                <a:solidFill>
                  <a:prstClr val="black"/>
                </a:solidFill>
                <a:latin typeface="Calibri Light"/>
                <a:ea typeface="Yu Gothic UI"/>
              </a:rPr>
              <a:t>    選択した課題：</a:t>
            </a:r>
            <a:endParaRPr kumimoji="1" lang="en-US" altLang="ja-JP" sz="1200" b="1" dirty="0">
              <a:solidFill>
                <a:prstClr val="black"/>
              </a:solidFill>
              <a:latin typeface="Calibri Light"/>
              <a:ea typeface="Yu Gothic UI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5C64C68-C5CE-7041-3A60-15C4931BE3F6}"/>
              </a:ext>
            </a:extLst>
          </p:cNvPr>
          <p:cNvSpPr/>
          <p:nvPr/>
        </p:nvSpPr>
        <p:spPr bwMode="gray">
          <a:xfrm>
            <a:off x="1594396" y="1632478"/>
            <a:ext cx="9072004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課題解決方法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68A3D09-9C27-4CBB-788F-637403FF7CE2}"/>
              </a:ext>
            </a:extLst>
          </p:cNvPr>
          <p:cNvSpPr/>
          <p:nvPr/>
        </p:nvSpPr>
        <p:spPr bwMode="gray">
          <a:xfrm>
            <a:off x="1594396" y="2716311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アイデア１</a:t>
            </a:r>
          </a:p>
          <a:p>
            <a:pPr algn="ctr" defTabSz="990564">
              <a:buSzPct val="100000"/>
            </a:pPr>
            <a:endParaRPr lang="ja-JP" altLang="en-US" sz="16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FC4CA18-87AD-8AE0-43A9-12290814E809}"/>
              </a:ext>
            </a:extLst>
          </p:cNvPr>
          <p:cNvSpPr/>
          <p:nvPr/>
        </p:nvSpPr>
        <p:spPr bwMode="gray">
          <a:xfrm>
            <a:off x="6231701" y="2716311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アイデア８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163323-578B-A81C-135A-EC55611F1B4B}"/>
              </a:ext>
            </a:extLst>
          </p:cNvPr>
          <p:cNvSpPr/>
          <p:nvPr/>
        </p:nvSpPr>
        <p:spPr bwMode="gray">
          <a:xfrm>
            <a:off x="1594396" y="3715079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アイデア２</a:t>
            </a:r>
          </a:p>
          <a:p>
            <a:pPr algn="ctr" defTabSz="990564">
              <a:buSzPct val="100000"/>
            </a:pPr>
            <a:endParaRPr lang="ja-JP" altLang="en-US" sz="16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F9326C7-5B1B-A45F-F353-EE48193AB148}"/>
              </a:ext>
            </a:extLst>
          </p:cNvPr>
          <p:cNvSpPr/>
          <p:nvPr/>
        </p:nvSpPr>
        <p:spPr bwMode="gray">
          <a:xfrm>
            <a:off x="6231701" y="3715079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アイデア７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E3823D1-492C-5BA2-83ED-371920E83CCC}"/>
              </a:ext>
            </a:extLst>
          </p:cNvPr>
          <p:cNvSpPr/>
          <p:nvPr/>
        </p:nvSpPr>
        <p:spPr bwMode="gray">
          <a:xfrm>
            <a:off x="1594396" y="4735363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アイデア３</a:t>
            </a: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5A377B2-C048-990A-07A1-E4D342E9C828}"/>
              </a:ext>
            </a:extLst>
          </p:cNvPr>
          <p:cNvSpPr/>
          <p:nvPr/>
        </p:nvSpPr>
        <p:spPr bwMode="gray">
          <a:xfrm>
            <a:off x="6231701" y="4735363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アイデア６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DAA550A-8F0D-F82C-70D9-3D14D206160A}"/>
              </a:ext>
            </a:extLst>
          </p:cNvPr>
          <p:cNvSpPr/>
          <p:nvPr/>
        </p:nvSpPr>
        <p:spPr bwMode="gray">
          <a:xfrm>
            <a:off x="1594396" y="5755647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アイデア４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3833D9C-D064-15CB-74E2-FB5F78FDFBBB}"/>
              </a:ext>
            </a:extLst>
          </p:cNvPr>
          <p:cNvSpPr/>
          <p:nvPr/>
        </p:nvSpPr>
        <p:spPr bwMode="gray">
          <a:xfrm>
            <a:off x="6231701" y="5749980"/>
            <a:ext cx="4434699" cy="7981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Calibri Light"/>
                <a:ea typeface="Yu Gothic UI"/>
                <a:cs typeface="Calibri Light"/>
              </a:rPr>
              <a:t>アイデア５</a:t>
            </a:r>
            <a:endParaRPr lang="en-US" altLang="ja-JP" sz="1400" dirty="0">
              <a:solidFill>
                <a:prstClr val="black"/>
              </a:solidFill>
              <a:latin typeface="Calibri Light"/>
              <a:ea typeface="Yu Gothic UI"/>
              <a:cs typeface="Calibri Light"/>
            </a:endParaRPr>
          </a:p>
          <a:p>
            <a:pPr algn="ctr" defTabSz="990564">
              <a:buSzPct val="100000"/>
            </a:pPr>
            <a:endParaRPr lang="ja-JP" altLang="en-US" dirty="0"/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DA542621-3674-368F-C700-AFA1F7621462}"/>
              </a:ext>
            </a:extLst>
          </p:cNvPr>
          <p:cNvSpPr/>
          <p:nvPr/>
        </p:nvSpPr>
        <p:spPr bwMode="gray">
          <a:xfrm rot="10800000">
            <a:off x="2688845" y="2486097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96996ABA-ED28-8F2B-E7A1-58F8B92D6093}"/>
              </a:ext>
            </a:extLst>
          </p:cNvPr>
          <p:cNvSpPr/>
          <p:nvPr/>
        </p:nvSpPr>
        <p:spPr bwMode="gray">
          <a:xfrm rot="10800000">
            <a:off x="2688845" y="3551920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CC6E575C-1908-C72D-4769-DB501F979063}"/>
              </a:ext>
            </a:extLst>
          </p:cNvPr>
          <p:cNvSpPr/>
          <p:nvPr/>
        </p:nvSpPr>
        <p:spPr bwMode="gray">
          <a:xfrm rot="10800000">
            <a:off x="2688845" y="4564982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493B6BE8-1FE2-2F57-1870-33E40E03DD1A}"/>
              </a:ext>
            </a:extLst>
          </p:cNvPr>
          <p:cNvSpPr/>
          <p:nvPr/>
        </p:nvSpPr>
        <p:spPr bwMode="gray">
          <a:xfrm rot="10800000">
            <a:off x="2688845" y="5588984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3549EE7C-9D4C-D514-2DE3-C9807149B85F}"/>
              </a:ext>
            </a:extLst>
          </p:cNvPr>
          <p:cNvSpPr/>
          <p:nvPr/>
        </p:nvSpPr>
        <p:spPr bwMode="gray">
          <a:xfrm rot="10800000" flipV="1">
            <a:off x="7372011" y="3573436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BDFA048C-9E64-28BF-01D6-70A67316F00C}"/>
              </a:ext>
            </a:extLst>
          </p:cNvPr>
          <p:cNvSpPr/>
          <p:nvPr/>
        </p:nvSpPr>
        <p:spPr bwMode="gray">
          <a:xfrm rot="10800000" flipV="1">
            <a:off x="7372011" y="4597256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31AA5E29-A643-D31D-7DE2-B382B9FB911A}"/>
              </a:ext>
            </a:extLst>
          </p:cNvPr>
          <p:cNvSpPr/>
          <p:nvPr/>
        </p:nvSpPr>
        <p:spPr bwMode="gray">
          <a:xfrm rot="10800000" flipV="1">
            <a:off x="7372011" y="5610500"/>
            <a:ext cx="2199938" cy="96893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  <p:sp>
        <p:nvSpPr>
          <p:cNvPr id="23" name="二等辺三角形 22">
            <a:extLst>
              <a:ext uri="{FF2B5EF4-FFF2-40B4-BE49-F238E27FC236}">
                <a16:creationId xmlns:a16="http://schemas.microsoft.com/office/drawing/2014/main" id="{6607B7A2-5F91-CC19-0E84-02E37C2FC9D4}"/>
              </a:ext>
            </a:extLst>
          </p:cNvPr>
          <p:cNvSpPr/>
          <p:nvPr/>
        </p:nvSpPr>
        <p:spPr bwMode="gray">
          <a:xfrm rot="5400000">
            <a:off x="5786348" y="6097274"/>
            <a:ext cx="707147" cy="125804"/>
          </a:xfrm>
          <a:prstGeom prst="triangle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endParaRPr kumimoji="1" lang="ja-JP" altLang="en-US" sz="1200" dirty="0">
              <a:solidFill>
                <a:prstClr val="black"/>
              </a:solidFill>
              <a:latin typeface="Calibri Light"/>
              <a:ea typeface="Yu Gothic U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280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38E777B-8F22-3370-0CAF-708DA34F8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AEC8FC-70B2-AD9B-C4A2-1A4ECF3F05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8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62933F5-E751-4FE5-9DD5-018E3F8EEE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Work7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8CB5A6F6-8848-B77B-D335-DA3179CAC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課題の解決策を明確化する（ソリューションスケッチ）</a:t>
            </a:r>
            <a:endParaRPr kumimoji="1" lang="ja-JP" altLang="en-US" dirty="0"/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F990F01-C3F9-1F51-0BB3-65878194FB30}"/>
              </a:ext>
            </a:extLst>
          </p:cNvPr>
          <p:cNvSpPr/>
          <p:nvPr/>
        </p:nvSpPr>
        <p:spPr bwMode="gray">
          <a:xfrm>
            <a:off x="8155133" y="1863476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91D75B3-30CD-E085-7775-4E70DA15417F}"/>
              </a:ext>
            </a:extLst>
          </p:cNvPr>
          <p:cNvSpPr txBox="1"/>
          <p:nvPr/>
        </p:nvSpPr>
        <p:spPr bwMode="gray">
          <a:xfrm>
            <a:off x="8227433" y="1600566"/>
            <a:ext cx="348336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90564">
              <a:buSzPct val="100000"/>
            </a:pPr>
            <a:r>
              <a:rPr lang="ja-JP" altLang="en-US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タイトル</a:t>
            </a:r>
            <a:r>
              <a:rPr lang="en-US" altLang="ja-JP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98B6608F-DB21-AC17-D699-250E6CAA63B8}"/>
              </a:ext>
            </a:extLst>
          </p:cNvPr>
          <p:cNvSpPr/>
          <p:nvPr/>
        </p:nvSpPr>
        <p:spPr bwMode="gray">
          <a:xfrm>
            <a:off x="8155133" y="3333800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3F3FDC6B-BCAE-C0FB-C1C8-C968773FF2C3}"/>
              </a:ext>
            </a:extLst>
          </p:cNvPr>
          <p:cNvSpPr/>
          <p:nvPr/>
        </p:nvSpPr>
        <p:spPr bwMode="gray">
          <a:xfrm>
            <a:off x="8155133" y="4804123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二等辺三角形 49">
            <a:extLst>
              <a:ext uri="{FF2B5EF4-FFF2-40B4-BE49-F238E27FC236}">
                <a16:creationId xmlns:a16="http://schemas.microsoft.com/office/drawing/2014/main" id="{471E8B58-10BF-D669-AD98-2834098E214B}"/>
              </a:ext>
            </a:extLst>
          </p:cNvPr>
          <p:cNvSpPr/>
          <p:nvPr/>
        </p:nvSpPr>
        <p:spPr bwMode="gray">
          <a:xfrm flipV="1">
            <a:off x="9672987" y="3218392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二等辺三角形 50">
            <a:extLst>
              <a:ext uri="{FF2B5EF4-FFF2-40B4-BE49-F238E27FC236}">
                <a16:creationId xmlns:a16="http://schemas.microsoft.com/office/drawing/2014/main" id="{BE78BF9B-8A7E-9DD5-4FE9-E9C7B64C8366}"/>
              </a:ext>
            </a:extLst>
          </p:cNvPr>
          <p:cNvSpPr/>
          <p:nvPr/>
        </p:nvSpPr>
        <p:spPr bwMode="gray">
          <a:xfrm flipV="1">
            <a:off x="9672987" y="4695660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" name="Google Shape;55;p13">
            <a:extLst>
              <a:ext uri="{FF2B5EF4-FFF2-40B4-BE49-F238E27FC236}">
                <a16:creationId xmlns:a16="http://schemas.microsoft.com/office/drawing/2014/main" id="{9043F0B2-76C6-4E8E-DEE2-7A95E725A9ED}"/>
              </a:ext>
            </a:extLst>
          </p:cNvPr>
          <p:cNvSpPr/>
          <p:nvPr/>
        </p:nvSpPr>
        <p:spPr>
          <a:xfrm>
            <a:off x="1757529" y="1057408"/>
            <a:ext cx="9724692" cy="44232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3667" tIns="61800" rIns="123667" bIns="61800" anchor="ctr" anchorCtr="0">
            <a:noAutofit/>
          </a:bodyPr>
          <a:lstStyle/>
          <a:p>
            <a:pPr lvl="0" defTabSz="609585"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ragino Maru Gothic ProN W4" panose="020F0400000000000000" pitchFamily="34" charset="-128"/>
                <a:ea typeface="Hiragino Maru Gothic ProN W4" panose="020F0400000000000000" pitchFamily="34" charset="-128"/>
                <a:cs typeface="Calibri"/>
                <a:sym typeface="Calibri"/>
              </a:rPr>
              <a:t>課題</a:t>
            </a:r>
            <a:r>
              <a:rPr lang="ja-JP" altLang="en-US" sz="1600" dirty="0">
                <a:solidFill>
                  <a:prstClr val="black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  <a:cs typeface="Calibri"/>
                <a:sym typeface="Calibri"/>
              </a:rPr>
              <a:t>：</a:t>
            </a:r>
            <a:endParaRPr kumimoji="1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Calibri"/>
              <a:sym typeface="Calibri"/>
            </a:endParaRP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3253E540-F381-8331-0D82-DFA3F7FDCCE0}"/>
              </a:ext>
            </a:extLst>
          </p:cNvPr>
          <p:cNvSpPr/>
          <p:nvPr/>
        </p:nvSpPr>
        <p:spPr bwMode="gray">
          <a:xfrm>
            <a:off x="4139800" y="1863476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A44906E-6757-B257-5A6B-77CB6198CB0C}"/>
              </a:ext>
            </a:extLst>
          </p:cNvPr>
          <p:cNvSpPr txBox="1"/>
          <p:nvPr/>
        </p:nvSpPr>
        <p:spPr bwMode="gray">
          <a:xfrm>
            <a:off x="4212100" y="1600566"/>
            <a:ext cx="348336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90564">
              <a:buSzPct val="100000"/>
            </a:pPr>
            <a:r>
              <a:rPr lang="ja-JP" altLang="en-US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タイトル</a:t>
            </a:r>
            <a:r>
              <a:rPr lang="en-US" altLang="ja-JP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3265E870-752F-65CB-0CBB-4AE012DDAAFD}"/>
              </a:ext>
            </a:extLst>
          </p:cNvPr>
          <p:cNvSpPr/>
          <p:nvPr/>
        </p:nvSpPr>
        <p:spPr bwMode="gray">
          <a:xfrm>
            <a:off x="4139800" y="3333800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DC1F5091-F24B-4E75-CEE6-977622E8419E}"/>
              </a:ext>
            </a:extLst>
          </p:cNvPr>
          <p:cNvSpPr/>
          <p:nvPr/>
        </p:nvSpPr>
        <p:spPr bwMode="gray">
          <a:xfrm>
            <a:off x="4139800" y="4804123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7" name="二等辺三角形 56">
            <a:extLst>
              <a:ext uri="{FF2B5EF4-FFF2-40B4-BE49-F238E27FC236}">
                <a16:creationId xmlns:a16="http://schemas.microsoft.com/office/drawing/2014/main" id="{42EB33F3-74AA-82B5-F216-37C17BC8D7D4}"/>
              </a:ext>
            </a:extLst>
          </p:cNvPr>
          <p:cNvSpPr/>
          <p:nvPr/>
        </p:nvSpPr>
        <p:spPr bwMode="gray">
          <a:xfrm flipV="1">
            <a:off x="5657654" y="3218392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8" name="二等辺三角形 57">
            <a:extLst>
              <a:ext uri="{FF2B5EF4-FFF2-40B4-BE49-F238E27FC236}">
                <a16:creationId xmlns:a16="http://schemas.microsoft.com/office/drawing/2014/main" id="{094509BF-643D-84AA-5786-0A26BA26E2AE}"/>
              </a:ext>
            </a:extLst>
          </p:cNvPr>
          <p:cNvSpPr/>
          <p:nvPr/>
        </p:nvSpPr>
        <p:spPr bwMode="gray">
          <a:xfrm flipV="1">
            <a:off x="5657654" y="4695660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2D42C445-BFCF-8DFD-ED8A-8ACF783F87E7}"/>
              </a:ext>
            </a:extLst>
          </p:cNvPr>
          <p:cNvSpPr/>
          <p:nvPr/>
        </p:nvSpPr>
        <p:spPr bwMode="gray">
          <a:xfrm>
            <a:off x="124467" y="1863476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9C3B00CE-7C4B-1930-F3E9-1B1D926422AF}"/>
              </a:ext>
            </a:extLst>
          </p:cNvPr>
          <p:cNvSpPr txBox="1"/>
          <p:nvPr/>
        </p:nvSpPr>
        <p:spPr bwMode="gray">
          <a:xfrm>
            <a:off x="196767" y="1600566"/>
            <a:ext cx="348336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90564">
              <a:buSzPct val="100000"/>
            </a:pPr>
            <a:r>
              <a:rPr lang="ja-JP" altLang="en-US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タイトル</a:t>
            </a:r>
            <a:r>
              <a:rPr lang="en-US" altLang="ja-JP" sz="14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47F31256-7951-9924-C082-6736DC4B95C9}"/>
              </a:ext>
            </a:extLst>
          </p:cNvPr>
          <p:cNvSpPr/>
          <p:nvPr/>
        </p:nvSpPr>
        <p:spPr bwMode="gray">
          <a:xfrm>
            <a:off x="124467" y="3333800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3844E100-684D-88C4-F31D-FB28F36F4077}"/>
              </a:ext>
            </a:extLst>
          </p:cNvPr>
          <p:cNvSpPr/>
          <p:nvPr/>
        </p:nvSpPr>
        <p:spPr bwMode="gray">
          <a:xfrm>
            <a:off x="124467" y="4804123"/>
            <a:ext cx="3912400" cy="1380910"/>
          </a:xfrm>
          <a:prstGeom prst="roundRect">
            <a:avLst>
              <a:gd name="adj" fmla="val 7472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785FC141-4712-7A49-2174-4F4B5C1D395A}"/>
              </a:ext>
            </a:extLst>
          </p:cNvPr>
          <p:cNvSpPr/>
          <p:nvPr/>
        </p:nvSpPr>
        <p:spPr bwMode="gray">
          <a:xfrm flipV="1">
            <a:off x="1642321" y="3218392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二等辺三角形 63">
            <a:extLst>
              <a:ext uri="{FF2B5EF4-FFF2-40B4-BE49-F238E27FC236}">
                <a16:creationId xmlns:a16="http://schemas.microsoft.com/office/drawing/2014/main" id="{1C5D07F9-049E-6908-3381-504CE8670317}"/>
              </a:ext>
            </a:extLst>
          </p:cNvPr>
          <p:cNvSpPr/>
          <p:nvPr/>
        </p:nvSpPr>
        <p:spPr bwMode="gray">
          <a:xfrm flipV="1">
            <a:off x="1642321" y="4695660"/>
            <a:ext cx="876693" cy="141402"/>
          </a:xfrm>
          <a:prstGeom prst="triangle">
            <a:avLst/>
          </a:prstGeom>
          <a:solidFill>
            <a:srgbClr val="BBBCBC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327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17BF2BC-1625-C776-1FD8-F618ADF3C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F7BAEE-6004-5575-60FD-39C30F8F16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51C6A7F-2FA3-8CEC-5A77-A9A8D05669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/>
              <a:t>Work8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F975DF3B-4B40-6887-91FE-A10B110B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顧客価値を分類する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47B14CD-14D6-E2C3-342C-ED5A4B1E5483}"/>
              </a:ext>
            </a:extLst>
          </p:cNvPr>
          <p:cNvSpPr/>
          <p:nvPr/>
        </p:nvSpPr>
        <p:spPr bwMode="gray">
          <a:xfrm>
            <a:off x="1558925" y="3678701"/>
            <a:ext cx="809706" cy="468000"/>
          </a:xfrm>
          <a:prstGeom prst="rect">
            <a:avLst/>
          </a:prstGeom>
          <a:solidFill>
            <a:srgbClr val="2C5234"/>
          </a:solidFill>
          <a:ln w="12700" algn="ctr">
            <a:solidFill>
              <a:srgbClr val="2C5234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schemeClr val="bg1"/>
                </a:solidFill>
              </a:rPr>
              <a:t>顧客価値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C18CF1-69C9-F671-51C8-F9AC4CA322CE}"/>
              </a:ext>
            </a:extLst>
          </p:cNvPr>
          <p:cNvSpPr/>
          <p:nvPr/>
        </p:nvSpPr>
        <p:spPr bwMode="gray">
          <a:xfrm>
            <a:off x="2924093" y="1484313"/>
            <a:ext cx="809706" cy="914400"/>
          </a:xfrm>
          <a:prstGeom prst="rect">
            <a:avLst/>
          </a:prstGeom>
          <a:solidFill>
            <a:srgbClr val="009A44"/>
          </a:solidFill>
          <a:ln w="12700" algn="ctr">
            <a:solidFill>
              <a:srgbClr val="009A44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schemeClr val="bg1"/>
                </a:solidFill>
              </a:rPr>
              <a:t>共感価値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2508B7-2CA4-B25E-F857-9E6C0EFE1942}"/>
              </a:ext>
            </a:extLst>
          </p:cNvPr>
          <p:cNvSpPr/>
          <p:nvPr/>
        </p:nvSpPr>
        <p:spPr bwMode="gray">
          <a:xfrm>
            <a:off x="2924093" y="3676893"/>
            <a:ext cx="809706" cy="914400"/>
          </a:xfrm>
          <a:prstGeom prst="rect">
            <a:avLst/>
          </a:prstGeom>
          <a:solidFill>
            <a:srgbClr val="86BC25"/>
          </a:solidFill>
          <a:ln w="12700" algn="ctr">
            <a:solidFill>
              <a:srgbClr val="86BC25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prstClr val="black"/>
                </a:solidFill>
              </a:rPr>
              <a:t>使用価値</a:t>
            </a:r>
            <a:endParaRPr kumimoji="1" lang="en-US" altLang="ja-JP" sz="1200" b="1">
              <a:solidFill>
                <a:prstClr val="black"/>
              </a:solidFill>
            </a:endParaRPr>
          </a:p>
          <a:p>
            <a:pPr algn="ctr" defTabSz="990564">
              <a:buSzPct val="100000"/>
            </a:pPr>
            <a:r>
              <a:rPr kumimoji="1" lang="ja-JP" altLang="en-US" sz="1200" b="1">
                <a:solidFill>
                  <a:prstClr val="black"/>
                </a:solidFill>
              </a:rPr>
              <a:t>（機能）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F5DEFE7-7400-721F-CA3F-E1F0AEC03600}"/>
              </a:ext>
            </a:extLst>
          </p:cNvPr>
          <p:cNvSpPr/>
          <p:nvPr/>
        </p:nvSpPr>
        <p:spPr bwMode="gray">
          <a:xfrm>
            <a:off x="2924093" y="2581507"/>
            <a:ext cx="809706" cy="914400"/>
          </a:xfrm>
          <a:prstGeom prst="rect">
            <a:avLst/>
          </a:prstGeom>
          <a:solidFill>
            <a:srgbClr val="43B02A"/>
          </a:solidFill>
          <a:ln w="12700" algn="ctr">
            <a:solidFill>
              <a:srgbClr val="43B02A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schemeClr val="bg1"/>
                </a:solidFill>
              </a:rPr>
              <a:t>体験価値</a:t>
            </a:r>
            <a:endParaRPr kumimoji="1" lang="en-US" altLang="ja-JP" sz="1200" b="1">
              <a:solidFill>
                <a:schemeClr val="bg1"/>
              </a:solidFill>
            </a:endParaRPr>
          </a:p>
          <a:p>
            <a:pPr algn="ctr" defTabSz="990564">
              <a:buSzPct val="100000"/>
            </a:pPr>
            <a:r>
              <a:rPr kumimoji="1" lang="ja-JP" altLang="en-US" sz="1200" b="1">
                <a:solidFill>
                  <a:schemeClr val="bg1"/>
                </a:solidFill>
              </a:rPr>
              <a:t>（情緒）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88B401-8BE2-35C4-1D18-048418C13161}"/>
              </a:ext>
            </a:extLst>
          </p:cNvPr>
          <p:cNvSpPr/>
          <p:nvPr/>
        </p:nvSpPr>
        <p:spPr bwMode="gray">
          <a:xfrm>
            <a:off x="2924093" y="4957505"/>
            <a:ext cx="809706" cy="468000"/>
          </a:xfrm>
          <a:prstGeom prst="rect">
            <a:avLst/>
          </a:prstGeom>
          <a:solidFill>
            <a:srgbClr val="C4D600"/>
          </a:solidFill>
          <a:ln w="12700" algn="ctr">
            <a:solidFill>
              <a:srgbClr val="C4D6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prstClr val="black"/>
                </a:solidFill>
              </a:rPr>
              <a:t>知覚価値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A57EFE-7706-B7F9-FDEC-898567BAAE23}"/>
              </a:ext>
            </a:extLst>
          </p:cNvPr>
          <p:cNvSpPr/>
          <p:nvPr/>
        </p:nvSpPr>
        <p:spPr bwMode="gray">
          <a:xfrm>
            <a:off x="2924093" y="5840725"/>
            <a:ext cx="809706" cy="468000"/>
          </a:xfrm>
          <a:prstGeom prst="rect">
            <a:avLst/>
          </a:prstGeom>
          <a:solidFill>
            <a:srgbClr val="E3E48D"/>
          </a:solidFill>
          <a:ln w="12700" algn="ctr">
            <a:solidFill>
              <a:srgbClr val="E3E48D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64">
              <a:buSzPct val="100000"/>
            </a:pPr>
            <a:r>
              <a:rPr kumimoji="1" lang="ja-JP" altLang="en-US" sz="1200" b="1">
                <a:solidFill>
                  <a:prstClr val="black"/>
                </a:solidFill>
              </a:rPr>
              <a:t>交換価値</a:t>
            </a:r>
          </a:p>
        </p:txBody>
      </p:sp>
      <p:cxnSp>
        <p:nvCxnSpPr>
          <p:cNvPr id="12" name="コネクタ: カギ線 11">
            <a:extLst>
              <a:ext uri="{FF2B5EF4-FFF2-40B4-BE49-F238E27FC236}">
                <a16:creationId xmlns:a16="http://schemas.microsoft.com/office/drawing/2014/main" id="{8587C8A1-C266-173E-0CFA-CD0DCD7F28FF}"/>
              </a:ext>
            </a:extLst>
          </p:cNvPr>
          <p:cNvCxnSpPr>
            <a:cxnSpLocks/>
            <a:stCxn id="2" idx="3"/>
            <a:endCxn id="7" idx="1"/>
          </p:cNvCxnSpPr>
          <p:nvPr/>
        </p:nvCxnSpPr>
        <p:spPr bwMode="gray">
          <a:xfrm flipV="1">
            <a:off x="2368631" y="1941513"/>
            <a:ext cx="555462" cy="1971188"/>
          </a:xfrm>
          <a:prstGeom prst="bentConnector3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55B4BFD5-820F-95C8-E35A-24704522E465}"/>
              </a:ext>
            </a:extLst>
          </p:cNvPr>
          <p:cNvCxnSpPr>
            <a:stCxn id="2" idx="3"/>
            <a:endCxn id="11" idx="1"/>
          </p:cNvCxnSpPr>
          <p:nvPr/>
        </p:nvCxnSpPr>
        <p:spPr bwMode="gray">
          <a:xfrm>
            <a:off x="2368631" y="3912701"/>
            <a:ext cx="555462" cy="2162024"/>
          </a:xfrm>
          <a:prstGeom prst="bentConnector3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5710208E-38F2-0993-89B7-832B6CD77218}"/>
              </a:ext>
            </a:extLst>
          </p:cNvPr>
          <p:cNvCxnSpPr>
            <a:cxnSpLocks/>
            <a:stCxn id="9" idx="1"/>
          </p:cNvCxnSpPr>
          <p:nvPr/>
        </p:nvCxnSpPr>
        <p:spPr bwMode="gray">
          <a:xfrm flipH="1">
            <a:off x="2654301" y="3038707"/>
            <a:ext cx="26979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566C560B-1A4D-3EAE-ECCA-9A7249CCDBC0}"/>
              </a:ext>
            </a:extLst>
          </p:cNvPr>
          <p:cNvCxnSpPr>
            <a:cxnSpLocks/>
            <a:stCxn id="8" idx="1"/>
          </p:cNvCxnSpPr>
          <p:nvPr/>
        </p:nvCxnSpPr>
        <p:spPr bwMode="gray">
          <a:xfrm flipH="1">
            <a:off x="2654301" y="4134093"/>
            <a:ext cx="26979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2EFBC26-9C13-2467-A71E-810F94A4938E}"/>
              </a:ext>
            </a:extLst>
          </p:cNvPr>
          <p:cNvCxnSpPr>
            <a:cxnSpLocks/>
            <a:stCxn id="10" idx="1"/>
          </p:cNvCxnSpPr>
          <p:nvPr/>
        </p:nvCxnSpPr>
        <p:spPr bwMode="gray">
          <a:xfrm flipH="1">
            <a:off x="2654301" y="5191505"/>
            <a:ext cx="26979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B7355E2-4261-4630-EC16-FE808DFC2FE2}"/>
              </a:ext>
            </a:extLst>
          </p:cNvPr>
          <p:cNvSpPr/>
          <p:nvPr/>
        </p:nvSpPr>
        <p:spPr bwMode="gray">
          <a:xfrm>
            <a:off x="4003592" y="1484313"/>
            <a:ext cx="6089770" cy="9144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>
              <a:buSzPct val="100000"/>
            </a:pPr>
            <a:endParaRPr kumimoji="1" lang="ja-JP" altLang="en-US" sz="1200">
              <a:solidFill>
                <a:prstClr val="black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F9A962D-ACB8-07D0-7E66-67387306B8C0}"/>
              </a:ext>
            </a:extLst>
          </p:cNvPr>
          <p:cNvSpPr/>
          <p:nvPr/>
        </p:nvSpPr>
        <p:spPr bwMode="gray">
          <a:xfrm>
            <a:off x="4003592" y="2581507"/>
            <a:ext cx="6089770" cy="9144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>
              <a:buSzPct val="100000"/>
            </a:pPr>
            <a:endParaRPr kumimoji="1" lang="ja-JP" altLang="en-US" sz="1200">
              <a:solidFill>
                <a:prstClr val="black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BDA1E8F-5400-60D3-5340-4E0F2D5CF3E4}"/>
              </a:ext>
            </a:extLst>
          </p:cNvPr>
          <p:cNvSpPr/>
          <p:nvPr/>
        </p:nvSpPr>
        <p:spPr bwMode="gray">
          <a:xfrm>
            <a:off x="4003592" y="3676893"/>
            <a:ext cx="6089770" cy="9144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>
              <a:buSzPct val="100000"/>
            </a:pPr>
            <a:endParaRPr kumimoji="1" lang="ja-JP" altLang="en-US" sz="1200">
              <a:solidFill>
                <a:prstClr val="black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DD42CD4-4102-F785-3992-C7FAAE68383B}"/>
              </a:ext>
            </a:extLst>
          </p:cNvPr>
          <p:cNvSpPr txBox="1"/>
          <p:nvPr/>
        </p:nvSpPr>
        <p:spPr bwMode="gray">
          <a:xfrm>
            <a:off x="4003593" y="5427291"/>
            <a:ext cx="427454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90564">
              <a:buSzPct val="100000"/>
            </a:pPr>
            <a:r>
              <a:rPr kumimoji="1" lang="ja-JP" altLang="en-US" sz="2000" b="1">
                <a:solidFill>
                  <a:prstClr val="black"/>
                </a:solidFill>
              </a:rPr>
              <a:t>上記の価値に依存して決定される価値</a:t>
            </a:r>
          </a:p>
        </p:txBody>
      </p:sp>
    </p:spTree>
    <p:extLst>
      <p:ext uri="{BB962C8B-B14F-4D97-AF65-F5344CB8AC3E}">
        <p14:creationId xmlns:p14="http://schemas.microsoft.com/office/powerpoint/2010/main" val="38383174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EE4P_STYLE_ID" val="076a8867-8b72-4914-890a-d2f9a5d03d99"/>
  <p:tag name="THINKCELLPRESENTATIONDONOTDELETE" val="&lt;?xml version=&quot;1.0&quot; encoding=&quot;UTF-16&quot; standalone=&quot;yes&quot;?&gt;&lt;root reqver=&quot;28224&quot;&gt;&lt;version val=&quot;3579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/%m/%d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1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16:9_J_202601">
  <a:themeElements>
    <a:clrScheme name="Deloitte2025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font">
      <a:majorFont>
        <a:latin typeface="Aptos"/>
        <a:ea typeface="Yu Gothic UI"/>
        <a:cs typeface=""/>
      </a:majorFont>
      <a:minorFont>
        <a:latin typeface="Aptos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16_9_J.pptx" id="{38431AA6-AFF4-4E72-97BC-56E4938F8D10}" vid="{8E47C305-0149-43AD-BF71-724D9A74F29D}"/>
    </a:ext>
  </a:extLst>
</a:theme>
</file>

<file path=ppt/theme/theme2.xml><?xml version="1.0" encoding="utf-8"?>
<a:theme xmlns:a="http://schemas.openxmlformats.org/drawingml/2006/main" name="DT Template_16:9_J_202601_基本版②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font">
      <a:majorFont>
        <a:latin typeface="Aptos"/>
        <a:ea typeface="Yu Gothic UI"/>
        <a:cs typeface=""/>
      </a:majorFont>
      <a:minorFont>
        <a:latin typeface="Aptos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16_9_J.pptx" id="{38431AA6-AFF4-4E72-97BC-56E4938F8D10}" vid="{6BD88B53-CD95-46A5-9B4B-29789F7276B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DT Template_16_9_J</Template>
  <TotalTime>0</TotalTime>
  <Words>329</Words>
  <Application>Microsoft Office PowerPoint</Application>
  <PresentationFormat>ワイド画面</PresentationFormat>
  <Paragraphs>119</Paragraphs>
  <Slides>10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2" baseType="lpstr">
      <vt:lpstr>Hiragino Kaku Gothic Std W8</vt:lpstr>
      <vt:lpstr>Hiragino Maru Gothic ProN W4</vt:lpstr>
      <vt:lpstr>Aptos</vt:lpstr>
      <vt:lpstr>Arial</vt:lpstr>
      <vt:lpstr>Calibri</vt:lpstr>
      <vt:lpstr>Calibri Light</vt:lpstr>
      <vt:lpstr>Verdana</vt:lpstr>
      <vt:lpstr>Wingdings</vt:lpstr>
      <vt:lpstr>Wingdings 2</vt:lpstr>
      <vt:lpstr>DT Template_16:9_J_202601</vt:lpstr>
      <vt:lpstr>DT Template_16:9_J_202601_基本版②</vt:lpstr>
      <vt:lpstr>think-cellスライド</vt:lpstr>
      <vt:lpstr>PowerPoint プレゼンテーション</vt:lpstr>
      <vt:lpstr>経営理念について改めて考える</vt:lpstr>
      <vt:lpstr>顧客が抱えている「不」＝問題を洗い出す</vt:lpstr>
      <vt:lpstr>顧客の問題を分類する</vt:lpstr>
      <vt:lpstr>「問題」 の本質への迫る（なぜなぜ分析）</vt:lpstr>
      <vt:lpstr>課題を発明する（HMW（How Might We）法）</vt:lpstr>
      <vt:lpstr>課題の解決策を発想する（クレイジーエイト）</vt:lpstr>
      <vt:lpstr>課題の解決策を明確化する（ソリューションスケッチ）</vt:lpstr>
      <vt:lpstr>顧客価値を分類する</vt:lpstr>
      <vt:lpstr>DXプランを作成する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2026-04-14T09:14:22Z</dcterms:created>
  <dcterms:modified xsi:type="dcterms:W3CDTF">2026-04-14T09:14:52Z</dcterms:modified>
</cp:coreProperties>
</file>