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 id="2147483677" r:id="rId3"/>
    <p:sldMasterId id="2147483681" r:id="rId4"/>
  </p:sldMasterIdLst>
  <p:notesMasterIdLst>
    <p:notesMasterId r:id="rId25"/>
  </p:notesMasterIdLst>
  <p:handoutMasterIdLst>
    <p:handoutMasterId r:id="rId26"/>
  </p:handoutMasterIdLst>
  <p:sldIdLst>
    <p:sldId id="465" r:id="rId5"/>
    <p:sldId id="298" r:id="rId6"/>
    <p:sldId id="301" r:id="rId7"/>
    <p:sldId id="310" r:id="rId8"/>
    <p:sldId id="494" r:id="rId9"/>
    <p:sldId id="495" r:id="rId10"/>
    <p:sldId id="496" r:id="rId11"/>
    <p:sldId id="497" r:id="rId12"/>
    <p:sldId id="498" r:id="rId13"/>
    <p:sldId id="499" r:id="rId14"/>
    <p:sldId id="500" r:id="rId15"/>
    <p:sldId id="501" r:id="rId16"/>
    <p:sldId id="502" r:id="rId17"/>
    <p:sldId id="503" r:id="rId18"/>
    <p:sldId id="504" r:id="rId19"/>
    <p:sldId id="505" r:id="rId20"/>
    <p:sldId id="506" r:id="rId21"/>
    <p:sldId id="507" r:id="rId22"/>
    <p:sldId id="508" r:id="rId23"/>
    <p:sldId id="509" r:id="rId24"/>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CC"/>
    <a:srgbClr val="FFCDC1"/>
    <a:srgbClr val="F73131"/>
    <a:srgbClr val="333399"/>
    <a:srgbClr val="FF0000"/>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57"/>
    <p:restoredTop sz="97418" autoAdjust="0"/>
  </p:normalViewPr>
  <p:slideViewPr>
    <p:cSldViewPr>
      <p:cViewPr varScale="1">
        <p:scale>
          <a:sx n="79" d="100"/>
          <a:sy n="79" d="100"/>
        </p:scale>
        <p:origin x="90"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10252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2"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12</a:t>
            </a:fld>
            <a:endParaRPr lang="en-US" altLang="ja-JP">
              <a:solidFill>
                <a:srgbClr val="000000"/>
              </a:solidFill>
              <a:ea typeface="ＭＳ Ｐゴシック" panose="020B0600070205080204" pitchFamily="50" charset="-128"/>
            </a:endParaRPr>
          </a:p>
        </p:txBody>
      </p:sp>
      <p:sp>
        <p:nvSpPr>
          <p:cNvPr id="1923" name="Rectangle 2"/>
          <p:cNvSpPr>
            <a:spLocks noGrp="1" noRot="1" noChangeAspect="1" noChangeArrowheads="1" noTextEdit="1"/>
          </p:cNvSpPr>
          <p:nvPr>
            <p:ph type="sldImg"/>
          </p:nvPr>
        </p:nvSpPr>
        <p:spPr>
          <a:ln/>
        </p:spPr>
      </p:sp>
      <p:sp>
        <p:nvSpPr>
          <p:cNvPr id="192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48309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934" name="Rectangle 2"/>
          <p:cNvSpPr>
            <a:spLocks noGrp="1" noRot="1" noChangeAspect="1" noChangeArrowheads="1" noTextEdit="1"/>
          </p:cNvSpPr>
          <p:nvPr>
            <p:ph type="sldImg"/>
          </p:nvPr>
        </p:nvSpPr>
        <p:spPr>
          <a:ln/>
        </p:spPr>
      </p:sp>
      <p:sp>
        <p:nvSpPr>
          <p:cNvPr id="193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33278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977" name="Rectangle 2"/>
          <p:cNvSpPr>
            <a:spLocks noGrp="1" noRot="1" noChangeAspect="1" noChangeArrowheads="1" noTextEdit="1"/>
          </p:cNvSpPr>
          <p:nvPr>
            <p:ph type="sldImg"/>
          </p:nvPr>
        </p:nvSpPr>
        <p:spPr>
          <a:ln/>
        </p:spPr>
      </p:sp>
      <p:sp>
        <p:nvSpPr>
          <p:cNvPr id="197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25260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17</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76156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18</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919934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19</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20</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smtClean="0">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869" name="Rectangle 2"/>
          <p:cNvSpPr>
            <a:spLocks noGrp="1" noRot="1" noChangeAspect="1" noChangeArrowheads="1" noTextEdit="1"/>
          </p:cNvSpPr>
          <p:nvPr>
            <p:ph type="sldImg"/>
          </p:nvPr>
        </p:nvSpPr>
        <p:spPr>
          <a:ln/>
        </p:spPr>
      </p:sp>
      <p:sp>
        <p:nvSpPr>
          <p:cNvPr id="187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54598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8</a:t>
            </a:fld>
            <a:endParaRPr lang="en-US" altLang="ja-JP">
              <a:solidFill>
                <a:srgbClr val="000000"/>
              </a:solidFill>
              <a:ea typeface="ＭＳ Ｐゴシック" panose="020B0600070205080204" pitchFamily="50" charset="-128"/>
            </a:endParaRPr>
          </a:p>
        </p:txBody>
      </p:sp>
      <p:sp>
        <p:nvSpPr>
          <p:cNvPr id="1880" name="Rectangle 2"/>
          <p:cNvSpPr>
            <a:spLocks noGrp="1" noRot="1" noChangeAspect="1" noChangeArrowheads="1" noTextEdit="1"/>
          </p:cNvSpPr>
          <p:nvPr>
            <p:ph type="sldImg"/>
          </p:nvPr>
        </p:nvSpPr>
        <p:spPr>
          <a:ln/>
        </p:spPr>
      </p:sp>
      <p:sp>
        <p:nvSpPr>
          <p:cNvPr id="188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41075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93444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10</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797122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1"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11</a:t>
            </a:fld>
            <a:endParaRPr lang="en-US" altLang="ja-JP">
              <a:solidFill>
                <a:srgbClr val="000000"/>
              </a:solidFill>
              <a:ea typeface="ＭＳ Ｐゴシック" panose="020B0600070205080204" pitchFamily="50" charset="-128"/>
            </a:endParaRPr>
          </a:p>
        </p:txBody>
      </p:sp>
      <p:sp>
        <p:nvSpPr>
          <p:cNvPr id="1912" name="Rectangle 2"/>
          <p:cNvSpPr>
            <a:spLocks noGrp="1" noRot="1" noChangeAspect="1" noChangeArrowheads="1" noTextEdit="1"/>
          </p:cNvSpPr>
          <p:nvPr>
            <p:ph type="sldImg"/>
          </p:nvPr>
        </p:nvSpPr>
        <p:spPr>
          <a:ln/>
        </p:spPr>
      </p:sp>
      <p:sp>
        <p:nvSpPr>
          <p:cNvPr id="191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06325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smtClean="0"/>
              <a:t>マスタ タイトルの書式設定</a:t>
            </a:r>
            <a:endParaRPr lang="ja-JP" altLang="en-US"/>
          </a:p>
        </p:txBody>
      </p:sp>
      <p:sp>
        <p:nvSpPr>
          <p:cNvPr id="1089"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1114" name="タイトル 1"/>
          <p:cNvSpPr>
            <a:spLocks noGrp="1"/>
          </p:cNvSpPr>
          <p:nvPr>
            <p:ph type="ctrTitle"/>
          </p:nvPr>
        </p:nvSpPr>
        <p:spPr>
          <a:xfrm>
            <a:off x="685800" y="2609759"/>
            <a:ext cx="7772400" cy="511358"/>
          </a:xfrm>
          <a:noFill/>
          <a:ln>
            <a:noFill/>
          </a:ln>
        </p:spPr>
        <p:txBody>
          <a:bodyPr wrap="square" lIns="0" tIns="0" rIns="0" bIns="0">
            <a:spAutoFit/>
          </a:bodyPr>
          <a:lstStyle>
            <a:lvl1pPr algn="ctr">
              <a:defRPr lang="ja-JP" altLang="en-US" sz="3323"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1115" name="サブタイトル 2"/>
          <p:cNvSpPr>
            <a:spLocks noGrp="1"/>
          </p:cNvSpPr>
          <p:nvPr>
            <p:ph type="subTitle" idx="1"/>
          </p:nvPr>
        </p:nvSpPr>
        <p:spPr>
          <a:xfrm>
            <a:off x="1371600" y="4653137"/>
            <a:ext cx="6400800" cy="340863"/>
          </a:xfrm>
          <a:noFill/>
          <a:ln>
            <a:noFill/>
          </a:ln>
        </p:spPr>
        <p:txBody>
          <a:bodyPr wrap="square" lIns="0" tIns="0" rIns="0" bIns="0">
            <a:spAutoFit/>
          </a:bodyPr>
          <a:lstStyle>
            <a:lvl1pPr marL="0" indent="0" algn="ctr">
              <a:buNone/>
              <a:defRPr lang="ja-JP" altLang="en-US" sz="2215"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1116" name="日付プレースホルダー 3"/>
          <p:cNvSpPr>
            <a:spLocks noGrp="1"/>
          </p:cNvSpPr>
          <p:nvPr>
            <p:ph type="dt" sz="half" idx="10"/>
          </p:nvPr>
        </p:nvSpPr>
        <p:spPr/>
        <p:txBody>
          <a:bodyPr/>
          <a:lstStyle/>
          <a:p>
            <a:fld id="{F05DD14E-DF4D-43BD-8E66-C03927FEE3B3}" type="datetime1">
              <a:rPr kumimoji="1" lang="ja-JP" altLang="en-US" smtClean="0"/>
              <a:t>2021/6/17</a:t>
            </a:fld>
            <a:endParaRPr kumimoji="1" lang="ja-JP" altLang="en-US"/>
          </a:p>
        </p:txBody>
      </p:sp>
      <p:sp>
        <p:nvSpPr>
          <p:cNvPr id="1117" name="フッター プレースホルダー 4"/>
          <p:cNvSpPr>
            <a:spLocks noGrp="1"/>
          </p:cNvSpPr>
          <p:nvPr>
            <p:ph type="ftr" sz="quarter" idx="11"/>
          </p:nvPr>
        </p:nvSpPr>
        <p:spPr/>
        <p:txBody>
          <a:bodyPr/>
          <a:lstStyle/>
          <a:p>
            <a:endParaRPr kumimoji="1" lang="ja-JP" altLang="en-US"/>
          </a:p>
        </p:txBody>
      </p:sp>
      <p:sp>
        <p:nvSpPr>
          <p:cNvPr id="1118"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6909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1120" name="タイトル 1"/>
          <p:cNvSpPr>
            <a:spLocks noGrp="1"/>
          </p:cNvSpPr>
          <p:nvPr>
            <p:ph type="title" hasCustomPrompt="1"/>
          </p:nvPr>
        </p:nvSpPr>
        <p:spPr>
          <a:xfrm>
            <a:off x="1286252" y="1520789"/>
            <a:ext cx="6852913" cy="603691"/>
          </a:xfrm>
        </p:spPr>
        <p:txBody>
          <a:bodyPr wrap="square" anchor="t" anchorCtr="0">
            <a:spAutoFit/>
          </a:bodyPr>
          <a:lstStyle>
            <a:lvl1pPr algn="l">
              <a:defRPr lang="ja-JP" altLang="en-US" sz="3323"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1121" name="日付プレースホルダー 3"/>
          <p:cNvSpPr>
            <a:spLocks noGrp="1"/>
          </p:cNvSpPr>
          <p:nvPr>
            <p:ph type="dt" sz="half" idx="10"/>
          </p:nvPr>
        </p:nvSpPr>
        <p:spPr/>
        <p:txBody>
          <a:bodyPr/>
          <a:lstStyle/>
          <a:p>
            <a:fld id="{B66AE163-E8B7-45BF-A69C-A51A71B702FE}" type="datetime1">
              <a:rPr kumimoji="1" lang="ja-JP" altLang="en-US" smtClean="0"/>
              <a:t>2021/6/17</a:t>
            </a:fld>
            <a:endParaRPr kumimoji="1" lang="ja-JP" altLang="en-US"/>
          </a:p>
        </p:txBody>
      </p:sp>
      <p:sp>
        <p:nvSpPr>
          <p:cNvPr id="1122" name="フッター プレースホルダー 4"/>
          <p:cNvSpPr>
            <a:spLocks noGrp="1"/>
          </p:cNvSpPr>
          <p:nvPr>
            <p:ph type="ftr" sz="quarter" idx="11"/>
          </p:nvPr>
        </p:nvSpPr>
        <p:spPr/>
        <p:txBody>
          <a:bodyPr/>
          <a:lstStyle/>
          <a:p>
            <a:endParaRPr kumimoji="1" lang="ja-JP" altLang="en-US"/>
          </a:p>
        </p:txBody>
      </p:sp>
      <p:sp>
        <p:nvSpPr>
          <p:cNvPr id="1123"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8712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1125" name="日付プレースホルダー 2"/>
          <p:cNvSpPr>
            <a:spLocks noGrp="1"/>
          </p:cNvSpPr>
          <p:nvPr>
            <p:ph type="dt" sz="half" idx="10"/>
          </p:nvPr>
        </p:nvSpPr>
        <p:spPr/>
        <p:txBody>
          <a:bodyPr/>
          <a:lstStyle/>
          <a:p>
            <a:fld id="{F4BD7E15-FA19-4E20-921B-2445FCC3F239}" type="datetime1">
              <a:rPr kumimoji="1" lang="ja-JP" altLang="en-US" smtClean="0"/>
              <a:t>2021/6/17</a:t>
            </a:fld>
            <a:endParaRPr kumimoji="1" lang="ja-JP" altLang="en-US"/>
          </a:p>
        </p:txBody>
      </p:sp>
      <p:sp>
        <p:nvSpPr>
          <p:cNvPr id="1126" name="フッター プレースホルダー 3"/>
          <p:cNvSpPr>
            <a:spLocks noGrp="1"/>
          </p:cNvSpPr>
          <p:nvPr>
            <p:ph type="ftr" sz="quarter" idx="11"/>
          </p:nvPr>
        </p:nvSpPr>
        <p:spPr/>
        <p:txBody>
          <a:bodyPr/>
          <a:lstStyle/>
          <a:p>
            <a:endParaRPr kumimoji="1" lang="ja-JP" altLang="en-US"/>
          </a:p>
        </p:txBody>
      </p:sp>
      <p:sp>
        <p:nvSpPr>
          <p:cNvPr id="1127"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128" name="タイトル 1"/>
          <p:cNvSpPr>
            <a:spLocks noGrp="1"/>
          </p:cNvSpPr>
          <p:nvPr>
            <p:ph type="title"/>
          </p:nvPr>
        </p:nvSpPr>
        <p:spPr>
          <a:xfrm>
            <a:off x="185051" y="202874"/>
            <a:ext cx="8774310" cy="433196"/>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1129" name="テキスト プレースホルダー 9"/>
          <p:cNvSpPr>
            <a:spLocks noGrp="1"/>
          </p:cNvSpPr>
          <p:nvPr>
            <p:ph type="body" sz="quarter" idx="13" hasCustomPrompt="1"/>
          </p:nvPr>
        </p:nvSpPr>
        <p:spPr>
          <a:xfrm>
            <a:off x="185348" y="6309321"/>
            <a:ext cx="8673897" cy="149143"/>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130" name="テキスト プレースホルダー 9"/>
          <p:cNvSpPr>
            <a:spLocks noGrp="1"/>
          </p:cNvSpPr>
          <p:nvPr>
            <p:ph type="body" sz="quarter" idx="14" hasCustomPrompt="1"/>
          </p:nvPr>
        </p:nvSpPr>
        <p:spPr>
          <a:xfrm>
            <a:off x="185349" y="3104965"/>
            <a:ext cx="1715213" cy="284052"/>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131" name="テキスト プレースホルダー 9"/>
          <p:cNvSpPr>
            <a:spLocks noGrp="1"/>
          </p:cNvSpPr>
          <p:nvPr>
            <p:ph type="body" sz="quarter" idx="15" hasCustomPrompt="1"/>
          </p:nvPr>
        </p:nvSpPr>
        <p:spPr>
          <a:xfrm>
            <a:off x="185051" y="3769295"/>
            <a:ext cx="1194238" cy="198837"/>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32" name="テキスト プレースホルダー 9"/>
          <p:cNvSpPr>
            <a:spLocks noGrp="1"/>
          </p:cNvSpPr>
          <p:nvPr>
            <p:ph type="body" sz="quarter" idx="16" hasCustomPrompt="1"/>
          </p:nvPr>
        </p:nvSpPr>
        <p:spPr>
          <a:xfrm>
            <a:off x="185051" y="4365105"/>
            <a:ext cx="1021113"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133" name="テキスト プレースホルダー 11"/>
          <p:cNvSpPr>
            <a:spLocks noGrp="1"/>
          </p:cNvSpPr>
          <p:nvPr>
            <p:ph type="body" sz="quarter" idx="17"/>
          </p:nvPr>
        </p:nvSpPr>
        <p:spPr>
          <a:xfrm>
            <a:off x="184639" y="764705"/>
            <a:ext cx="8774723" cy="502161"/>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88409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4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4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14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4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46"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2784885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8" name="タイトル 1"/>
          <p:cNvSpPr>
            <a:spLocks noGrp="1"/>
          </p:cNvSpPr>
          <p:nvPr>
            <p:ph type="title"/>
          </p:nvPr>
        </p:nvSpPr>
        <p:spPr/>
        <p:txBody>
          <a:bodyPr/>
          <a:lstStyle/>
          <a:p>
            <a:r>
              <a:rPr lang="ja-JP" altLang="en-US"/>
              <a:t>マスタ タイトルの書式設定</a:t>
            </a:r>
          </a:p>
        </p:txBody>
      </p:sp>
      <p:sp>
        <p:nvSpPr>
          <p:cNvPr id="114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2"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761826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54"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15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8"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1371755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60" name="タイトル 1"/>
          <p:cNvSpPr>
            <a:spLocks noGrp="1"/>
          </p:cNvSpPr>
          <p:nvPr>
            <p:ph type="title"/>
          </p:nvPr>
        </p:nvSpPr>
        <p:spPr/>
        <p:txBody>
          <a:bodyPr/>
          <a:lstStyle/>
          <a:p>
            <a:r>
              <a:rPr lang="ja-JP" altLang="en-US"/>
              <a:t>マスタ タイトルの書式設定</a:t>
            </a:r>
          </a:p>
        </p:txBody>
      </p:sp>
      <p:sp>
        <p:nvSpPr>
          <p:cNvPr id="1161"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2"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5"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8424134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67" name="タイトル 1"/>
          <p:cNvSpPr>
            <a:spLocks noGrp="1"/>
          </p:cNvSpPr>
          <p:nvPr>
            <p:ph type="title"/>
          </p:nvPr>
        </p:nvSpPr>
        <p:spPr/>
        <p:txBody>
          <a:bodyPr/>
          <a:lstStyle>
            <a:lvl1pPr>
              <a:defRPr/>
            </a:lvl1pPr>
          </a:lstStyle>
          <a:p>
            <a:r>
              <a:rPr lang="ja-JP" altLang="en-US"/>
              <a:t>マスタ タイトルの書式設定</a:t>
            </a:r>
          </a:p>
        </p:txBody>
      </p:sp>
      <p:sp>
        <p:nvSpPr>
          <p:cNvPr id="11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0"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71"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4"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2650573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smtClean="0"/>
              <a:t>マスタ タイトルの書式設定</a:t>
            </a:r>
            <a:endParaRPr lang="ja-JP" altLang="en-US"/>
          </a:p>
        </p:txBody>
      </p:sp>
      <p:sp>
        <p:nvSpPr>
          <p:cNvPr id="1038"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76" name="タイトル 1"/>
          <p:cNvSpPr>
            <a:spLocks noGrp="1"/>
          </p:cNvSpPr>
          <p:nvPr>
            <p:ph type="title"/>
          </p:nvPr>
        </p:nvSpPr>
        <p:spPr/>
        <p:txBody>
          <a:bodyPr/>
          <a:lstStyle/>
          <a:p>
            <a:r>
              <a:rPr lang="ja-JP" altLang="en-US"/>
              <a:t>マスタ タイトルの書式設定</a:t>
            </a:r>
          </a:p>
        </p:txBody>
      </p:sp>
      <p:sp>
        <p:nvSpPr>
          <p:cNvPr id="11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9"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1149115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8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83"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2779513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8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8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8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0"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230787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9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9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9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7"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25176479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99" name="タイトル 1"/>
          <p:cNvSpPr>
            <a:spLocks noGrp="1"/>
          </p:cNvSpPr>
          <p:nvPr>
            <p:ph type="title"/>
          </p:nvPr>
        </p:nvSpPr>
        <p:spPr/>
        <p:txBody>
          <a:bodyPr/>
          <a:lstStyle/>
          <a:p>
            <a:r>
              <a:rPr lang="ja-JP" altLang="en-US"/>
              <a:t>マスタ タイトルの書式設定</a:t>
            </a:r>
          </a:p>
        </p:txBody>
      </p:sp>
      <p:sp>
        <p:nvSpPr>
          <p:cNvPr id="1200"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3"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5796455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20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20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9"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3807112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smtClean="0"/>
              <a:t>マスタ タイトルの書式設定</a:t>
            </a:r>
            <a:endParaRPr lang="ja-JP" altLang="en-US"/>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smtClean="0"/>
              <a:t>マスタ タイトルの書式設定</a:t>
            </a:r>
            <a:endParaRPr lang="ja-JP" altLang="en-US"/>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ags" Target="../tags/tag1.xml"/><Relationship Id="rId5" Type="http://schemas.openxmlformats.org/officeDocument/2006/relationships/vmlDrawing" Target="../drawings/vmlDrawing1.v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vmlDrawing" Target="../drawings/vmlDrawing2.v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2.emf"/><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106" name="オブジェクト 11" hidden="1"/>
          <p:cNvGraphicFramePr>
            <a:graphicFrameLocks noChangeAspect="1"/>
          </p:cNvGraphicFramePr>
          <p:nvPr/>
        </p:nvGraphicFramePr>
        <p:xfrm>
          <a:off x="1466" y="1588"/>
          <a:ext cx="1466" cy="1588"/>
        </p:xfrm>
        <a:graphic>
          <a:graphicData uri="http://schemas.openxmlformats.org/presentationml/2006/ole">
            <mc:AlternateContent xmlns:mc="http://schemas.openxmlformats.org/markup-compatibility/2006">
              <mc:Choice xmlns:v="urn:schemas-microsoft-com:vml" Requires="v">
                <p:oleObj spid="_x0000_s3087" name="think-cell スライド" r:id="rId7" imgW="180" imgH="180" progId="TCLayout.ActiveDocument.1">
                  <p:embed/>
                </p:oleObj>
              </mc:Choice>
              <mc:Fallback>
                <p:oleObj name="think-cell スライド" r:id="rId7" imgW="180" imgH="180" progId="TCLayout.ActiveDocument.1">
                  <p:embed/>
                  <p:pic>
                    <p:nvPicPr>
                      <p:cNvPr id="0" name="オブジェクト 11" hidden="1"/>
                      <p:cNvPicPr>
                        <a:picLocks noChangeAspect="1"/>
                      </p:cNvPicPr>
                      <p:nvPr/>
                    </p:nvPicPr>
                    <p:blipFill>
                      <a:blip r:embed="rId8"/>
                      <a:stretch>
                        <a:fillRect/>
                      </a:stretch>
                    </p:blipFill>
                    <p:spPr>
                      <a:xfrm>
                        <a:off x="1466" y="1588"/>
                        <a:ext cx="1466" cy="1588"/>
                      </a:xfrm>
                      <a:prstGeom prst="rect">
                        <a:avLst/>
                      </a:prstGeom>
                    </p:spPr>
                  </p:pic>
                </p:oleObj>
              </mc:Fallback>
            </mc:AlternateContent>
          </a:graphicData>
        </a:graphic>
      </p:graphicFrame>
      <p:sp>
        <p:nvSpPr>
          <p:cNvPr id="1107" name="正方形/長方形 10" hidden="1"/>
          <p:cNvSpPr/>
          <p:nvPr userDrawn="1">
            <p:custDataLst>
              <p:tags r:id="rId6"/>
            </p:custDataLst>
          </p:nvPr>
        </p:nvSpPr>
        <p:spPr>
          <a:xfrm>
            <a:off x="0" y="0"/>
            <a:ext cx="146538" cy="158750"/>
          </a:xfrm>
          <a:prstGeom prst="rect">
            <a:avLst/>
          </a:prstGeom>
          <a:solidFill>
            <a:srgbClr val="DDDDDD"/>
          </a:solidFill>
          <a:ln w="9525">
            <a:solidFill>
              <a:srgbClr val="B2B2B2"/>
            </a:solidFill>
            <a:miter lim="800000"/>
            <a:headEnd/>
            <a:tailEnd/>
          </a:ln>
          <a:effectLst/>
        </p:spPr>
        <p:txBody>
          <a:bodyPr wrap="none" lIns="0" tIns="0" rIns="0" bIns="0" rtlCol="0" anchor="ctr"/>
          <a:lstStyle/>
          <a:p>
            <a:pPr marL="0" lvl="0" indent="0" algn="l" eaLnBrk="1"/>
            <a:endParaRPr kumimoji="0" lang="ja-JP" altLang="en-US" sz="2215" b="1" i="0" baseline="0" dirty="0">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108" name="タイトル プレースホルダー 1"/>
          <p:cNvSpPr>
            <a:spLocks noGrp="1"/>
          </p:cNvSpPr>
          <p:nvPr>
            <p:ph type="title"/>
          </p:nvPr>
        </p:nvSpPr>
        <p:spPr>
          <a:xfrm>
            <a:off x="184639" y="274639"/>
            <a:ext cx="8741076"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109" name="テキスト プレースホルダー 2"/>
          <p:cNvSpPr>
            <a:spLocks noGrp="1"/>
          </p:cNvSpPr>
          <p:nvPr>
            <p:ph type="body" idx="1"/>
          </p:nvPr>
        </p:nvSpPr>
        <p:spPr>
          <a:xfrm>
            <a:off x="184638" y="800709"/>
            <a:ext cx="8741076" cy="1157918"/>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110" name="日付プレースホルダー 3"/>
          <p:cNvSpPr>
            <a:spLocks noGrp="1"/>
          </p:cNvSpPr>
          <p:nvPr>
            <p:ph type="dt" sz="half" idx="2"/>
          </p:nvPr>
        </p:nvSpPr>
        <p:spPr>
          <a:xfrm>
            <a:off x="-9872" y="6520261"/>
            <a:ext cx="2133600" cy="365125"/>
          </a:xfrm>
          <a:prstGeom prst="rect">
            <a:avLst/>
          </a:prstGeom>
        </p:spPr>
        <p:txBody>
          <a:bodyPr vert="horz" lIns="91440" tIns="45720" rIns="91440" bIns="45720" rtlCol="0" anchor="ctr"/>
          <a:lstStyle>
            <a:lvl1pPr algn="l">
              <a:defRPr sz="1108">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7AE18F1D-39A7-4AD6-93F0-D0E02F9BB01B}" type="datetime1">
              <a:rPr lang="ja-JP" altLang="en-US" smtClean="0"/>
              <a:t>2021/6/17</a:t>
            </a:fld>
            <a:endParaRPr lang="ja-JP" altLang="en-US" dirty="0"/>
          </a:p>
        </p:txBody>
      </p:sp>
      <p:sp>
        <p:nvSpPr>
          <p:cNvPr id="1111" name="フッター プレースホルダー 4"/>
          <p:cNvSpPr>
            <a:spLocks noGrp="1"/>
          </p:cNvSpPr>
          <p:nvPr>
            <p:ph type="ftr" sz="quarter" idx="3"/>
          </p:nvPr>
        </p:nvSpPr>
        <p:spPr>
          <a:xfrm>
            <a:off x="3131840" y="6525346"/>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1112" name="スライド番号プレースホルダー 5"/>
          <p:cNvSpPr>
            <a:spLocks noGrp="1"/>
          </p:cNvSpPr>
          <p:nvPr>
            <p:ph type="sldNum" sz="quarter" idx="4"/>
          </p:nvPr>
        </p:nvSpPr>
        <p:spPr>
          <a:xfrm>
            <a:off x="7020272" y="6525346"/>
            <a:ext cx="2133600" cy="365125"/>
          </a:xfrm>
          <a:prstGeom prst="rect">
            <a:avLst/>
          </a:prstGeom>
        </p:spPr>
        <p:txBody>
          <a:bodyPr vert="horz" lIns="91440" tIns="45720" rIns="91440" bIns="45720" rtlCol="0" anchor="ctr"/>
          <a:lstStyle>
            <a:lvl1pPr algn="r">
              <a:defRPr sz="129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71500563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l" defTabSz="844083" rtl="0" eaLnBrk="1" latinLnBrk="0" hangingPunct="1">
        <a:spcBef>
          <a:spcPct val="0"/>
        </a:spcBef>
        <a:buNone/>
        <a:defRPr kumimoji="1" sz="2215"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16531" indent="-316531" algn="l" defTabSz="844083" rtl="0" eaLnBrk="1" latinLnBrk="0" hangingPunct="1">
        <a:spcBef>
          <a:spcPts val="554"/>
        </a:spcBef>
        <a:spcAft>
          <a:spcPts val="554"/>
        </a:spcAft>
        <a:buClr>
          <a:srgbClr val="002060"/>
        </a:buClr>
        <a:buFont typeface="Wingdings" panose="05000000000000000000" pitchFamily="2" charset="2"/>
        <a:buChar char="l"/>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17" indent="-263776" algn="l" defTabSz="844083" rtl="0" eaLnBrk="1" latinLnBrk="0" hangingPunct="1">
        <a:spcBef>
          <a:spcPts val="554"/>
        </a:spcBef>
        <a:spcAft>
          <a:spcPts val="554"/>
        </a:spcAft>
        <a:buFont typeface="Arial" pitchFamily="34" charset="0"/>
        <a:buChar char="–"/>
        <a:defRPr kumimoji="1"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055103" indent="-211021" algn="l" defTabSz="844083" rtl="0" eaLnBrk="1" latinLnBrk="0" hangingPunct="1">
        <a:spcBef>
          <a:spcPts val="554"/>
        </a:spcBef>
        <a:spcAft>
          <a:spcPts val="554"/>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35" name="オブジェクト 2"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3" name="think-cell スライド" r:id="rId14" imgW="554" imgH="551" progId="TCLayout.ActiveDocument.1">
                  <p:embed/>
                </p:oleObj>
              </mc:Choice>
              <mc:Fallback>
                <p:oleObj name="think-cell スライド" r:id="rId14" imgW="554" imgH="551" progId="TCLayout.ActiveDocument.1">
                  <p:embed/>
                  <p:pic>
                    <p:nvPicPr>
                      <p:cNvPr id="0" name="オブジェクト 2" hidden="1"/>
                      <p:cNvPicPr>
                        <a:picLocks noChangeAspect="1"/>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1136"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137"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8"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139"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140"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extLst>
      <p:ext uri="{BB962C8B-B14F-4D97-AF65-F5344CB8AC3E}">
        <p14:creationId xmlns:p14="http://schemas.microsoft.com/office/powerpoint/2010/main" val="8756347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extLst/>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smtClean="0">
                <a:solidFill>
                  <a:schemeClr val="bg1"/>
                </a:solidFill>
                <a:latin typeface="ＭＳ Ｐゴシック" panose="020B0600070205080204" pitchFamily="50" charset="-128"/>
              </a:rPr>
              <a:t>申請者情報　</a:t>
            </a:r>
            <a:endParaRPr lang="ja-JP" altLang="en-US" sz="1800" b="1" dirty="0">
              <a:solidFill>
                <a:schemeClr val="bg1"/>
              </a:solidFill>
              <a:latin typeface="ＭＳ Ｐゴシック" panose="020B0600070205080204" pitchFamily="50" charset="-128"/>
            </a:endParaRPr>
          </a:p>
        </p:txBody>
      </p:sp>
      <p:sp>
        <p:nvSpPr>
          <p:cNvPr id="1226" name="テキスト 981"/>
          <p:cNvSpPr txBox="1"/>
          <p:nvPr/>
        </p:nvSpPr>
        <p:spPr>
          <a:xfrm>
            <a:off x="0" y="45357"/>
            <a:ext cx="7164000" cy="676215"/>
          </a:xfrm>
          <a:prstGeom prst="rect">
            <a:avLst/>
          </a:prstGeom>
        </p:spPr>
        <p:txBody>
          <a:bodyPr>
            <a:spAutoFit/>
          </a:bodyPr>
          <a:lstStyle/>
          <a:p>
            <a:pPr algn="l"/>
            <a:r>
              <a:rPr lang="ja-JP" altLang="en-US" sz="2000" b="1" dirty="0"/>
              <a:t>別紙３　令和３年度スマートシティ関連事業応募様式 </a:t>
            </a:r>
            <a:endParaRPr sz="2000" b="1" dirty="0"/>
          </a:p>
          <a:p>
            <a:pPr>
              <a:defRPr lang="ja-JP" altLang="en-US"/>
            </a:pPr>
            <a:endParaRPr lang="ja-JP" altLang="en-US"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1</a:t>
            </a:r>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提案内容（補足資料）</a:t>
            </a:r>
          </a:p>
        </p:txBody>
      </p:sp>
      <p:sp>
        <p:nvSpPr>
          <p:cNvPr id="1894" name="Rectangle 66"/>
          <p:cNvSpPr>
            <a:spLocks noChangeArrowheads="1"/>
          </p:cNvSpPr>
          <p:nvPr/>
        </p:nvSpPr>
        <p:spPr>
          <a:xfrm>
            <a:off x="251520" y="1076852"/>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6"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1898" name="Text Box 4"/>
          <p:cNvSpPr txBox="1">
            <a:spLocks noChangeArrowheads="1"/>
          </p:cNvSpPr>
          <p:nvPr/>
        </p:nvSpPr>
        <p:spPr>
          <a:xfrm>
            <a:off x="160971" y="74337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事業目的への適合性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50</a:t>
            </a:r>
            <a:endParaRPr kumimoji="1" lang="ja-JP" altLang="en-US" sz="1480" dirty="0">
              <a:solidFill>
                <a:schemeClr val="tx1"/>
              </a:solidFill>
            </a:endParaRPr>
          </a:p>
        </p:txBody>
      </p:sp>
    </p:spTree>
    <p:extLst>
      <p:ext uri="{BB962C8B-B14F-4D97-AF65-F5344CB8AC3E}">
        <p14:creationId xmlns:p14="http://schemas.microsoft.com/office/powerpoint/2010/main" val="3921492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提案内容（補足資料）</a:t>
            </a:r>
          </a:p>
        </p:txBody>
      </p:sp>
      <p:sp>
        <p:nvSpPr>
          <p:cNvPr id="190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06"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1908" name="Text Box 4"/>
          <p:cNvSpPr txBox="1">
            <a:spLocks noChangeArrowheads="1"/>
          </p:cNvSpPr>
          <p:nvPr/>
        </p:nvSpPr>
        <p:spPr>
          <a:xfrm>
            <a:off x="160971" y="74337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内容の高度性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909" name="Rectangle 66"/>
          <p:cNvSpPr>
            <a:spLocks noChangeArrowheads="1"/>
          </p:cNvSpPr>
          <p:nvPr/>
        </p:nvSpPr>
        <p:spPr>
          <a:xfrm>
            <a:off x="251521" y="1147572"/>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51</a:t>
            </a:r>
            <a:endParaRPr kumimoji="1" lang="ja-JP" altLang="en-US" sz="1480" dirty="0">
              <a:solidFill>
                <a:schemeClr val="tx1"/>
              </a:solidFill>
            </a:endParaRPr>
          </a:p>
        </p:txBody>
      </p:sp>
    </p:spTree>
    <p:extLst>
      <p:ext uri="{BB962C8B-B14F-4D97-AF65-F5344CB8AC3E}">
        <p14:creationId xmlns:p14="http://schemas.microsoft.com/office/powerpoint/2010/main" val="89029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提案内容（補足資料）</a:t>
            </a:r>
          </a:p>
        </p:txBody>
      </p:sp>
      <p:sp>
        <p:nvSpPr>
          <p:cNvPr id="1916"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17"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1919" name="Text Box 4"/>
          <p:cNvSpPr txBox="1">
            <a:spLocks noChangeArrowheads="1"/>
          </p:cNvSpPr>
          <p:nvPr/>
        </p:nvSpPr>
        <p:spPr>
          <a:xfrm>
            <a:off x="160971" y="74337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920" name="Rectangle 66"/>
          <p:cNvSpPr>
            <a:spLocks noChangeArrowheads="1"/>
          </p:cNvSpPr>
          <p:nvPr/>
        </p:nvSpPr>
        <p:spPr>
          <a:xfrm>
            <a:off x="251521" y="1147572"/>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52</a:t>
            </a:r>
            <a:endParaRPr kumimoji="1" lang="ja-JP" altLang="en-US" sz="1480" dirty="0">
              <a:solidFill>
                <a:schemeClr val="tx1"/>
              </a:solidFill>
            </a:endParaRPr>
          </a:p>
        </p:txBody>
      </p:sp>
    </p:spTree>
    <p:extLst>
      <p:ext uri="{BB962C8B-B14F-4D97-AF65-F5344CB8AC3E}">
        <p14:creationId xmlns:p14="http://schemas.microsoft.com/office/powerpoint/2010/main" val="3569938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ja-JP" altLang="en-US" sz="18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2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28"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5</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1930" name="Text Box 4"/>
          <p:cNvSpPr txBox="1">
            <a:spLocks noChangeArrowheads="1"/>
          </p:cNvSpPr>
          <p:nvPr/>
        </p:nvSpPr>
        <p:spPr>
          <a:xfrm>
            <a:off x="160971" y="74337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931" name="Rectangle 66"/>
          <p:cNvSpPr>
            <a:spLocks noChangeArrowheads="1"/>
          </p:cNvSpPr>
          <p:nvPr/>
        </p:nvSpPr>
        <p:spPr>
          <a:xfrm>
            <a:off x="251521" y="1147572"/>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53</a:t>
            </a:r>
            <a:endParaRPr kumimoji="1" lang="ja-JP" altLang="en-US" sz="1480" dirty="0">
              <a:solidFill>
                <a:schemeClr val="tx1"/>
              </a:solidFill>
            </a:endParaRPr>
          </a:p>
        </p:txBody>
      </p:sp>
    </p:spTree>
    <p:extLst>
      <p:ext uri="{BB962C8B-B14F-4D97-AF65-F5344CB8AC3E}">
        <p14:creationId xmlns:p14="http://schemas.microsoft.com/office/powerpoint/2010/main" val="190172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類似事業の実績があれば、記載してください</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extLst/>
          </p:nvPr>
        </p:nvGraphicFramePr>
        <p:xfrm>
          <a:off x="251520" y="1268760"/>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0" dirty="0">
                          <a:solidFill>
                            <a:sysClr val="windowText" lastClr="000000"/>
                          </a:solidFill>
                        </a:rPr>
                        <a:t>事業名</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事業概要</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実施年度</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発注者等</a:t>
                      </a:r>
                      <a:endParaRPr kumimoji="1" lang="en-US" altLang="ja-JP" sz="1200" b="0" dirty="0">
                        <a:solidFill>
                          <a:sysClr val="windowText" lastClr="000000"/>
                        </a:solidFill>
                      </a:endParaRPr>
                    </a:p>
                    <a:p>
                      <a:pPr algn="ctr"/>
                      <a:r>
                        <a:rPr kumimoji="1" lang="ja-JP" altLang="en-US" sz="1200" b="0" dirty="0">
                          <a:solidFill>
                            <a:sysClr val="windowText" lastClr="000000"/>
                          </a:solidFill>
                        </a:rPr>
                        <a:t>（自主事業の場合はその旨）</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1941" name="正方形/長方形 7"/>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54</a:t>
            </a:r>
            <a:endParaRPr kumimoji="1" lang="ja-JP" altLang="en-US" sz="1480" dirty="0">
              <a:solidFill>
                <a:schemeClr val="tx1"/>
              </a:solidFill>
            </a:endParaRPr>
          </a:p>
        </p:txBody>
      </p:sp>
    </p:spTree>
    <p:extLst>
      <p:ext uri="{BB962C8B-B14F-4D97-AF65-F5344CB8AC3E}">
        <p14:creationId xmlns:p14="http://schemas.microsoft.com/office/powerpoint/2010/main" val="2326316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a:t>
            </a:r>
          </a:p>
        </p:txBody>
      </p:sp>
      <p:sp>
        <p:nvSpPr>
          <p:cNvPr id="1949" name="正方形/長方形 34"/>
          <p:cNvSpPr/>
          <p:nvPr/>
        </p:nvSpPr>
        <p:spPr>
          <a:xfrm>
            <a:off x="277104" y="644063"/>
            <a:ext cx="8615376" cy="86177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＊提案内容の進め方の詳細が分かるように記入ください。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951" name="表 1"/>
          <p:cNvGraphicFramePr>
            <a:graphicFrameLocks noGrp="1"/>
          </p:cNvGraphicFramePr>
          <p:nvPr>
            <p:extLst/>
          </p:nvPr>
        </p:nvGraphicFramePr>
        <p:xfrm>
          <a:off x="277104" y="1340768"/>
          <a:ext cx="8615376" cy="4248467"/>
        </p:xfrm>
        <a:graphic>
          <a:graphicData uri="http://schemas.openxmlformats.org/drawingml/2006/table">
            <a:tbl>
              <a:tblPr firstRow="1" firstCol="1" bandRow="1">
                <a:tableStyleId>{5C22544A-7EE6-4342-B048-85BDC9FD1C3A}</a:tableStyleId>
              </a:tblPr>
              <a:tblGrid>
                <a:gridCol w="3122383">
                  <a:extLst>
                    <a:ext uri="{9D8B030D-6E8A-4147-A177-3AD203B41FA5}">
                      <a16:colId xmlns:a16="http://schemas.microsoft.com/office/drawing/2014/main" val="20000"/>
                    </a:ext>
                  </a:extLst>
                </a:gridCol>
                <a:gridCol w="499027">
                  <a:extLst>
                    <a:ext uri="{9D8B030D-6E8A-4147-A177-3AD203B41FA5}">
                      <a16:colId xmlns:a16="http://schemas.microsoft.com/office/drawing/2014/main" val="20001"/>
                    </a:ext>
                  </a:extLst>
                </a:gridCol>
                <a:gridCol w="499027">
                  <a:extLst>
                    <a:ext uri="{9D8B030D-6E8A-4147-A177-3AD203B41FA5}">
                      <a16:colId xmlns:a16="http://schemas.microsoft.com/office/drawing/2014/main" val="20002"/>
                    </a:ext>
                  </a:extLst>
                </a:gridCol>
                <a:gridCol w="499027">
                  <a:extLst>
                    <a:ext uri="{9D8B030D-6E8A-4147-A177-3AD203B41FA5}">
                      <a16:colId xmlns:a16="http://schemas.microsoft.com/office/drawing/2014/main" val="20003"/>
                    </a:ext>
                  </a:extLst>
                </a:gridCol>
                <a:gridCol w="499027">
                  <a:extLst>
                    <a:ext uri="{9D8B030D-6E8A-4147-A177-3AD203B41FA5}">
                      <a16:colId xmlns:a16="http://schemas.microsoft.com/office/drawing/2014/main" val="20004"/>
                    </a:ext>
                  </a:extLst>
                </a:gridCol>
                <a:gridCol w="499951">
                  <a:extLst>
                    <a:ext uri="{9D8B030D-6E8A-4147-A177-3AD203B41FA5}">
                      <a16:colId xmlns:a16="http://schemas.microsoft.com/office/drawing/2014/main" val="20005"/>
                    </a:ext>
                  </a:extLst>
                </a:gridCol>
                <a:gridCol w="499951">
                  <a:extLst>
                    <a:ext uri="{9D8B030D-6E8A-4147-A177-3AD203B41FA5}">
                      <a16:colId xmlns:a16="http://schemas.microsoft.com/office/drawing/2014/main" val="20006"/>
                    </a:ext>
                  </a:extLst>
                </a:gridCol>
                <a:gridCol w="499027">
                  <a:extLst>
                    <a:ext uri="{9D8B030D-6E8A-4147-A177-3AD203B41FA5}">
                      <a16:colId xmlns:a16="http://schemas.microsoft.com/office/drawing/2014/main" val="20007"/>
                    </a:ext>
                  </a:extLst>
                </a:gridCol>
                <a:gridCol w="499027">
                  <a:extLst>
                    <a:ext uri="{9D8B030D-6E8A-4147-A177-3AD203B41FA5}">
                      <a16:colId xmlns:a16="http://schemas.microsoft.com/office/drawing/2014/main" val="20008"/>
                    </a:ext>
                  </a:extLst>
                </a:gridCol>
                <a:gridCol w="499027">
                  <a:extLst>
                    <a:ext uri="{9D8B030D-6E8A-4147-A177-3AD203B41FA5}">
                      <a16:colId xmlns:a16="http://schemas.microsoft.com/office/drawing/2014/main" val="20009"/>
                    </a:ext>
                  </a:extLst>
                </a:gridCol>
                <a:gridCol w="499951">
                  <a:extLst>
                    <a:ext uri="{9D8B030D-6E8A-4147-A177-3AD203B41FA5}">
                      <a16:colId xmlns:a16="http://schemas.microsoft.com/office/drawing/2014/main" val="20010"/>
                    </a:ext>
                  </a:extLst>
                </a:gridCol>
                <a:gridCol w="499951">
                  <a:extLst>
                    <a:ext uri="{9D8B030D-6E8A-4147-A177-3AD203B41FA5}">
                      <a16:colId xmlns:a16="http://schemas.microsoft.com/office/drawing/2014/main" val="20011"/>
                    </a:ext>
                  </a:extLst>
                </a:gridCol>
              </a:tblGrid>
              <a:tr h="328617">
                <a:tc rowSpan="2">
                  <a:txBody>
                    <a:bodyPr/>
                    <a:lstStyle/>
                    <a:p>
                      <a:pPr algn="ctr">
                        <a:lnSpc>
                          <a:spcPts val="1810"/>
                        </a:lnSpc>
                        <a:spcAft>
                          <a:spcPts val="0"/>
                        </a:spcAft>
                      </a:pPr>
                      <a:r>
                        <a:rPr lang="ja-JP" sz="1200" b="0" kern="100" dirty="0">
                          <a:solidFill>
                            <a:schemeClr val="tx1"/>
                          </a:solidFill>
                          <a:effectLst/>
                        </a:rPr>
                        <a:t>実施項目</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gridSpan="11">
                  <a:txBody>
                    <a:bodyPr/>
                    <a:lstStyle/>
                    <a:p>
                      <a:pPr algn="ctr">
                        <a:lnSpc>
                          <a:spcPts val="1810"/>
                        </a:lnSpc>
                        <a:spcAft>
                          <a:spcPts val="0"/>
                        </a:spcAft>
                      </a:pPr>
                      <a:r>
                        <a:rPr lang="ja-JP" sz="1200" b="0" kern="100" dirty="0">
                          <a:solidFill>
                            <a:schemeClr val="tx1"/>
                          </a:solidFill>
                          <a:effectLst/>
                        </a:rPr>
                        <a:t>令和２年度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38976">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5</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6</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7</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8</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9</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11</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12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338976">
                <a:tc>
                  <a:txBody>
                    <a:bodyPr/>
                    <a:lstStyle/>
                    <a:p>
                      <a:pPr algn="just">
                        <a:lnSpc>
                          <a:spcPts val="1810"/>
                        </a:lnSpc>
                        <a:spcAft>
                          <a:spcPts val="0"/>
                        </a:spcAft>
                      </a:pPr>
                      <a:r>
                        <a:rPr lang="ja-JP" sz="1200" b="0" kern="100" dirty="0">
                          <a:solidFill>
                            <a:schemeClr val="tx1"/>
                          </a:solidFill>
                          <a:effectLst/>
                        </a:rPr>
                        <a:t>１．〇〇〇〇〇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328617">
                <a:tc>
                  <a:txBody>
                    <a:bodyPr/>
                    <a:lstStyle/>
                    <a:p>
                      <a:pPr algn="just">
                        <a:lnSpc>
                          <a:spcPts val="1810"/>
                        </a:lnSpc>
                        <a:spcAft>
                          <a:spcPts val="0"/>
                        </a:spcAft>
                      </a:pPr>
                      <a:r>
                        <a:rPr lang="ja-JP" altLang="en-US" sz="1200" b="0" kern="100" dirty="0">
                          <a:solidFill>
                            <a:schemeClr val="tx1"/>
                          </a:solidFill>
                          <a:effectLst/>
                        </a:rPr>
                        <a:t>　（１）〇</a:t>
                      </a:r>
                      <a:r>
                        <a:rPr lang="ja-JP" sz="1200" b="0" kern="100" dirty="0">
                          <a:solidFill>
                            <a:schemeClr val="tx1"/>
                          </a:solidFill>
                          <a:effectLst/>
                        </a:rPr>
                        <a:t>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328617">
                <a:tc>
                  <a:txBody>
                    <a:bodyPr/>
                    <a:lstStyle/>
                    <a:p>
                      <a:pPr algn="just">
                        <a:lnSpc>
                          <a:spcPts val="1810"/>
                        </a:lnSpc>
                        <a:spcAft>
                          <a:spcPts val="0"/>
                        </a:spcAft>
                      </a:pPr>
                      <a:r>
                        <a:rPr lang="ja-JP" altLang="en-US" sz="1200" b="0" kern="100" dirty="0">
                          <a:solidFill>
                            <a:schemeClr val="tx1"/>
                          </a:solidFill>
                          <a:effectLst/>
                        </a:rPr>
                        <a:t>　（２）</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386995">
                <a:tc>
                  <a:txBody>
                    <a:bodyPr/>
                    <a:lstStyle/>
                    <a:p>
                      <a:pPr algn="just">
                        <a:lnSpc>
                          <a:spcPts val="1810"/>
                        </a:lnSpc>
                        <a:spcAft>
                          <a:spcPts val="0"/>
                        </a:spcAft>
                      </a:pPr>
                      <a:r>
                        <a:rPr lang="ja-JP" altLang="en-US" sz="1200" b="0" kern="100" dirty="0">
                          <a:solidFill>
                            <a:schemeClr val="tx1"/>
                          </a:solidFill>
                          <a:effectLst/>
                        </a:rPr>
                        <a:t>　（３）</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324851">
                <a:tc>
                  <a:txBody>
                    <a:bodyPr/>
                    <a:lstStyle/>
                    <a:p>
                      <a:pPr algn="just">
                        <a:lnSpc>
                          <a:spcPts val="1810"/>
                        </a:lnSpc>
                        <a:spcAft>
                          <a:spcPts val="0"/>
                        </a:spcAft>
                      </a:pPr>
                      <a:r>
                        <a:rPr lang="ja-JP" sz="1200" b="0" kern="100" dirty="0">
                          <a:solidFill>
                            <a:schemeClr val="tx1"/>
                          </a:solidFill>
                          <a:effectLst/>
                        </a:rPr>
                        <a:t>２．〇〇〇〇〇〇〇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342741">
                <a:tc>
                  <a:txBody>
                    <a:bodyPr/>
                    <a:lstStyle/>
                    <a:p>
                      <a:pPr algn="just">
                        <a:lnSpc>
                          <a:spcPts val="1810"/>
                        </a:lnSpc>
                        <a:spcAft>
                          <a:spcPts val="0"/>
                        </a:spcAft>
                      </a:pPr>
                      <a:r>
                        <a:rPr lang="ja-JP" altLang="en-US" sz="1200" b="0" kern="100" dirty="0">
                          <a:solidFill>
                            <a:schemeClr val="tx1"/>
                          </a:solidFill>
                          <a:effectLst/>
                        </a:rPr>
                        <a:t>　（１）</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360632">
                <a:tc>
                  <a:txBody>
                    <a:bodyPr/>
                    <a:lstStyle/>
                    <a:p>
                      <a:pPr algn="just">
                        <a:lnSpc>
                          <a:spcPts val="1810"/>
                        </a:lnSpc>
                        <a:spcAft>
                          <a:spcPts val="0"/>
                        </a:spcAft>
                      </a:pPr>
                      <a:r>
                        <a:rPr lang="ja-JP" altLang="en-US" sz="1200" b="0" kern="100" dirty="0">
                          <a:solidFill>
                            <a:schemeClr val="tx1"/>
                          </a:solidFill>
                          <a:effectLst/>
                        </a:rPr>
                        <a:t>　（２）</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319184">
                <a:tc>
                  <a:txBody>
                    <a:bodyPr/>
                    <a:lstStyle/>
                    <a:p>
                      <a:pPr algn="just">
                        <a:lnSpc>
                          <a:spcPts val="1810"/>
                        </a:lnSpc>
                        <a:spcAft>
                          <a:spcPts val="0"/>
                        </a:spcAft>
                      </a:pPr>
                      <a:r>
                        <a:rPr lang="ja-JP" sz="1200" b="0" kern="100" dirty="0">
                          <a:solidFill>
                            <a:schemeClr val="tx1"/>
                          </a:solidFill>
                          <a:effectLst/>
                        </a:rPr>
                        <a:t>３．〇〇〇〇〇〇〇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353098">
                <a:tc>
                  <a:txBody>
                    <a:bodyPr/>
                    <a:lstStyle/>
                    <a:p>
                      <a:pPr algn="just">
                        <a:lnSpc>
                          <a:spcPts val="1810"/>
                        </a:lnSpc>
                        <a:spcAft>
                          <a:spcPts val="0"/>
                        </a:spcAft>
                      </a:pPr>
                      <a:r>
                        <a:rPr lang="ja-JP" altLang="en-US" sz="1200" b="0" kern="100" dirty="0">
                          <a:solidFill>
                            <a:schemeClr val="tx1"/>
                          </a:solidFill>
                          <a:effectLst/>
                        </a:rPr>
                        <a:t>　（１）</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97163">
                <a:tc>
                  <a:txBody>
                    <a:bodyPr/>
                    <a:lstStyle/>
                    <a:p>
                      <a:pPr algn="just">
                        <a:lnSpc>
                          <a:spcPts val="1810"/>
                        </a:lnSpc>
                        <a:spcAft>
                          <a:spcPts val="0"/>
                        </a:spcAft>
                      </a:pPr>
                      <a:r>
                        <a:rPr lang="ja-JP" sz="1200" b="0" kern="100" dirty="0">
                          <a:solidFill>
                            <a:schemeClr val="tx1"/>
                          </a:solidFill>
                          <a:effectLst/>
                        </a:rPr>
                        <a:t>○○会議日程</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sz="1200" b="0" kern="100">
                          <a:solidFill>
                            <a:schemeClr val="tx1"/>
                          </a:solidFill>
                          <a:effectLst/>
                        </a:rPr>
                        <a:t>○</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952" name="直線コネクタ 39"/>
          <p:cNvSpPr>
            <a:spLocks noChangeShapeType="1"/>
          </p:cNvSpPr>
          <p:nvPr/>
        </p:nvSpPr>
        <p:spPr>
          <a:xfrm>
            <a:off x="3995936" y="2780928"/>
            <a:ext cx="3228912"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3" name="直線コネクタ 38"/>
          <p:cNvSpPr>
            <a:spLocks noChangeShapeType="1"/>
          </p:cNvSpPr>
          <p:nvPr/>
        </p:nvSpPr>
        <p:spPr>
          <a:xfrm>
            <a:off x="7067397" y="4149080"/>
            <a:ext cx="158652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4" name="直線コネクタ 37"/>
          <p:cNvSpPr>
            <a:spLocks noChangeShapeType="1"/>
          </p:cNvSpPr>
          <p:nvPr/>
        </p:nvSpPr>
        <p:spPr>
          <a:xfrm>
            <a:off x="6654591" y="3140968"/>
            <a:ext cx="158652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5" name="直線コネクタ 36"/>
          <p:cNvSpPr>
            <a:spLocks noChangeShapeType="1"/>
          </p:cNvSpPr>
          <p:nvPr/>
        </p:nvSpPr>
        <p:spPr>
          <a:xfrm>
            <a:off x="3491880" y="2459539"/>
            <a:ext cx="2390959"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6" name="直線コネクタ 35"/>
          <p:cNvSpPr>
            <a:spLocks noChangeShapeType="1"/>
          </p:cNvSpPr>
          <p:nvPr/>
        </p:nvSpPr>
        <p:spPr>
          <a:xfrm>
            <a:off x="5543005" y="4869160"/>
            <a:ext cx="1977569"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7" name="直線コネクタ 34"/>
          <p:cNvSpPr>
            <a:spLocks noChangeShapeType="1"/>
          </p:cNvSpPr>
          <p:nvPr/>
        </p:nvSpPr>
        <p:spPr>
          <a:xfrm>
            <a:off x="6531790" y="3861048"/>
            <a:ext cx="1977569"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8" name="Rectangle 7"/>
          <p:cNvSpPr>
            <a:spLocks noChangeArrowheads="1"/>
          </p:cNvSpPr>
          <p:nvPr/>
        </p:nvSpPr>
        <p:spPr>
          <a:xfrm>
            <a:off x="755576" y="1545139"/>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9" name="Rectangle 8"/>
          <p:cNvSpPr>
            <a:spLocks noChangeArrowheads="1"/>
          </p:cNvSpPr>
          <p:nvPr/>
        </p:nvSpPr>
        <p:spPr>
          <a:xfrm>
            <a:off x="755576" y="2002339"/>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60" name="正方形/長方形 16"/>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55</a:t>
            </a:r>
            <a:endParaRPr kumimoji="1" lang="ja-JP" altLang="en-US" sz="1480" dirty="0">
              <a:solidFill>
                <a:schemeClr val="tx1"/>
              </a:solidFill>
            </a:endParaRPr>
          </a:p>
        </p:txBody>
      </p:sp>
    </p:spTree>
    <p:extLst>
      <p:ext uri="{BB962C8B-B14F-4D97-AF65-F5344CB8AC3E}">
        <p14:creationId xmlns:p14="http://schemas.microsoft.com/office/powerpoint/2010/main" val="2737191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実施体制</a:t>
            </a:r>
          </a:p>
        </p:txBody>
      </p:sp>
      <p:sp>
        <p:nvSpPr>
          <p:cNvPr id="196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69" name="正方形/長方形 3"/>
          <p:cNvSpPr/>
          <p:nvPr/>
        </p:nvSpPr>
        <p:spPr>
          <a:xfrm>
            <a:off x="179512" y="663188"/>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全体スキーム図</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70" name="正方形/長方形 34"/>
          <p:cNvSpPr/>
          <p:nvPr/>
        </p:nvSpPr>
        <p:spPr>
          <a:xfrm>
            <a:off x="251520" y="934136"/>
            <a:ext cx="8615376"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事業者以外に本事業に関わる主体（自治体、事業者、学識有識者等）が存在する場合には、主体名及び役割（本事業及び新しいモビリティサービス社会実装時）を明記した全体スキーム図を明記すること。</a:t>
            </a:r>
          </a:p>
        </p:txBody>
      </p:sp>
      <p:sp>
        <p:nvSpPr>
          <p:cNvPr id="1971" name="正方形/長方形 8"/>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graphicFrame>
        <p:nvGraphicFramePr>
          <p:cNvPr id="1972" name="表 2"/>
          <p:cNvGraphicFramePr>
            <a:graphicFrameLocks noGrp="1"/>
          </p:cNvGraphicFramePr>
          <p:nvPr>
            <p:extLst/>
          </p:nvPr>
        </p:nvGraphicFramePr>
        <p:xfrm>
          <a:off x="251520" y="4149080"/>
          <a:ext cx="8640960" cy="2398438"/>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tblGrid>
              <a:tr h="342634">
                <a:tc rowSpan="2">
                  <a:txBody>
                    <a:bodyPr/>
                    <a:lstStyle/>
                    <a:p>
                      <a:pPr algn="ctr"/>
                      <a:r>
                        <a:rPr kumimoji="1" lang="ja-JP" altLang="en-US" sz="1200" b="0" dirty="0">
                          <a:solidFill>
                            <a:sysClr val="windowText" lastClr="000000"/>
                          </a:solidFill>
                        </a:rPr>
                        <a:t>主体</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gridSpan="2">
                  <a:txBody>
                    <a:bodyPr/>
                    <a:lstStyle/>
                    <a:p>
                      <a:pPr algn="ctr"/>
                      <a:r>
                        <a:rPr kumimoji="1" lang="ja-JP" altLang="en-US" sz="1200" b="0" dirty="0">
                          <a:solidFill>
                            <a:sysClr val="windowText" lastClr="000000"/>
                          </a:solidFill>
                        </a:rPr>
                        <a:t>役割</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342634">
                <a:tc vMerge="1">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本事業</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社会実装時</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342634">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34263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34263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34263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34263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973" name="Rectangle 66"/>
          <p:cNvSpPr>
            <a:spLocks noChangeArrowheads="1"/>
          </p:cNvSpPr>
          <p:nvPr/>
        </p:nvSpPr>
        <p:spPr>
          <a:xfrm>
            <a:off x="107504" y="1534620"/>
            <a:ext cx="8906078" cy="2398436"/>
          </a:xfrm>
          <a:prstGeom prst="rect">
            <a:avLst/>
          </a:prstGeom>
          <a:noFill/>
          <a:ln w="12700">
            <a:solidFill>
              <a:srgbClr val="00B0F0"/>
            </a:solidFill>
            <a:miter lim="800000"/>
            <a:headEnd/>
            <a:tailEnd/>
          </a:ln>
        </p:spPr>
        <p:txBody>
          <a:bodyPr wrap="non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全体スキーム図</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56</a:t>
            </a:r>
            <a:endParaRPr kumimoji="1" lang="ja-JP" altLang="en-US" sz="1480" dirty="0">
              <a:solidFill>
                <a:schemeClr val="tx1"/>
              </a:solidFill>
            </a:endParaRPr>
          </a:p>
        </p:txBody>
      </p:sp>
    </p:spTree>
    <p:extLst>
      <p:ext uri="{BB962C8B-B14F-4D97-AF65-F5344CB8AC3E}">
        <p14:creationId xmlns:p14="http://schemas.microsoft.com/office/powerpoint/2010/main" val="1861262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実施体制</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62319"/>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27222"/>
            <a:ext cx="7607265"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＊再委託を行う場合は、再委託先の名称、業務内容及び業務範囲を明記すること（事業全体の企画及び立案並びに根幹に関わる執行管理について、再委託をすることはできない）。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＊事業費総額に対する再委託費の割合が５０％を超える場合は、相当な理由がわかる内容（募集要領の別添</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4</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グループ企業</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委託事業事務処理マニュアル３ページに記載のグループ企業をいう。</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との取引であることのみを選定理由とする再委託（再々委託及びそれ以下の委託を含む）は認めない。</a:t>
            </a:r>
          </a:p>
        </p:txBody>
      </p:sp>
      <p:sp>
        <p:nvSpPr>
          <p:cNvPr id="1984" name="正方形/長方形 8"/>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graphicFrame>
        <p:nvGraphicFramePr>
          <p:cNvPr id="1985" name="表 2"/>
          <p:cNvGraphicFramePr>
            <a:graphicFrameLocks noGrp="1"/>
          </p:cNvGraphicFramePr>
          <p:nvPr>
            <p:extLst/>
          </p:nvPr>
        </p:nvGraphicFramePr>
        <p:xfrm>
          <a:off x="277063" y="2204864"/>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0" dirty="0">
                          <a:solidFill>
                            <a:sysClr val="windowText" lastClr="000000"/>
                          </a:solidFill>
                        </a:rPr>
                        <a:t>再委託先名称</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業務の内容及び範囲</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57</a:t>
            </a:r>
            <a:endParaRPr kumimoji="1" lang="ja-JP" altLang="en-US" sz="1480" dirty="0">
              <a:solidFill>
                <a:schemeClr val="tx1"/>
              </a:solidFill>
            </a:endParaRPr>
          </a:p>
        </p:txBody>
      </p:sp>
    </p:spTree>
    <p:extLst>
      <p:ext uri="{BB962C8B-B14F-4D97-AF65-F5344CB8AC3E}">
        <p14:creationId xmlns:p14="http://schemas.microsoft.com/office/powerpoint/2010/main" val="37650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9512" y="805339"/>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extLst/>
          </p:nvPr>
        </p:nvGraphicFramePr>
        <p:xfrm>
          <a:off x="179512" y="1268760"/>
          <a:ext cx="8640960" cy="2194560"/>
        </p:xfrm>
        <a:graphic>
          <a:graphicData uri="http://schemas.openxmlformats.org/drawingml/2006/table">
            <a:tbl>
              <a:tblPr firstRow="1" bandRow="1">
                <a:tableStyleId>{5C22544A-7EE6-4342-B048-85BDC9FD1C3A}</a:tableStyleId>
              </a:tblPr>
              <a:tblGrid>
                <a:gridCol w="1034846">
                  <a:extLst>
                    <a:ext uri="{9D8B030D-6E8A-4147-A177-3AD203B41FA5}">
                      <a16:colId xmlns:a16="http://schemas.microsoft.com/office/drawing/2014/main" val="20000"/>
                    </a:ext>
                  </a:extLst>
                </a:gridCol>
                <a:gridCol w="1552268">
                  <a:extLst>
                    <a:ext uri="{9D8B030D-6E8A-4147-A177-3AD203B41FA5}">
                      <a16:colId xmlns:a16="http://schemas.microsoft.com/office/drawing/2014/main" val="20001"/>
                    </a:ext>
                  </a:extLst>
                </a:gridCol>
                <a:gridCol w="1190072">
                  <a:extLst>
                    <a:ext uri="{9D8B030D-6E8A-4147-A177-3AD203B41FA5}">
                      <a16:colId xmlns:a16="http://schemas.microsoft.com/office/drawing/2014/main" val="20002"/>
                    </a:ext>
                  </a:extLst>
                </a:gridCol>
                <a:gridCol w="2431887">
                  <a:extLst>
                    <a:ext uri="{9D8B030D-6E8A-4147-A177-3AD203B41FA5}">
                      <a16:colId xmlns:a16="http://schemas.microsoft.com/office/drawing/2014/main" val="20003"/>
                    </a:ext>
                  </a:extLst>
                </a:gridCol>
                <a:gridCol w="2431887">
                  <a:extLst>
                    <a:ext uri="{9D8B030D-6E8A-4147-A177-3AD203B41FA5}">
                      <a16:colId xmlns:a16="http://schemas.microsoft.com/office/drawing/2014/main" val="20004"/>
                    </a:ext>
                  </a:extLst>
                </a:gridCol>
              </a:tblGrid>
              <a:tr h="0">
                <a:tc>
                  <a:txBody>
                    <a:bodyPr/>
                    <a:lstStyle/>
                    <a:p>
                      <a:pPr algn="ctr"/>
                      <a:r>
                        <a:rPr kumimoji="1" lang="ja-JP" altLang="en-US" sz="1200" b="0" dirty="0">
                          <a:solidFill>
                            <a:sysClr val="windowText" lastClr="000000"/>
                          </a:solidFill>
                        </a:rPr>
                        <a:t>氏名</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所属</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役職</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業務経験</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専門的知識その他の知見など</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1996" name="正方形/長方形 11"/>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998" name="Text Box 4"/>
          <p:cNvSpPr txBox="1">
            <a:spLocks noChangeArrowheads="1"/>
          </p:cNvSpPr>
          <p:nvPr/>
        </p:nvSpPr>
        <p:spPr>
          <a:xfrm>
            <a:off x="182424" y="4463105"/>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941168"/>
            <a:ext cx="8826633" cy="1296144"/>
          </a:xfrm>
          <a:prstGeom prst="rect">
            <a:avLst/>
          </a:prstGeom>
          <a:noFill/>
          <a:ln w="12700">
            <a:solidFill>
              <a:srgbClr val="00B0F0"/>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＊受託者の情報管理体制がわかる「情報管理体制図」、情報を取扱う者の氏名、住所、生年月日、所属部署、役職等がわかる「情報取扱者名簿」を契約時に提出することを確約すること。（</a:t>
            </a:r>
            <a:r>
              <a:rPr kumimoji="1" lang="ja-JP" altLang="en-US"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5</a:t>
            </a:r>
            <a:r>
              <a:rPr kumimoji="1" lang="ja-JP" altLang="ja-JP" sz="1200" b="0" i="1" u="none" strike="noStrike" kern="1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にて</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提示）</a:t>
            </a:r>
            <a:endParaRPr kumimoji="1" lang="ja-JP" altLang="ja-JP" sz="1200" b="0" i="1"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58</a:t>
            </a:r>
            <a:endParaRPr kumimoji="1" lang="ja-JP" altLang="en-US" sz="1480" dirty="0">
              <a:solidFill>
                <a:schemeClr val="tx1"/>
              </a:solidFill>
            </a:endParaRPr>
          </a:p>
        </p:txBody>
      </p:sp>
    </p:spTree>
    <p:extLst>
      <p:ext uri="{BB962C8B-B14F-4D97-AF65-F5344CB8AC3E}">
        <p14:creationId xmlns:p14="http://schemas.microsoft.com/office/powerpoint/2010/main" val="948262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事業費</a:t>
            </a:r>
          </a:p>
        </p:txBody>
      </p:sp>
      <p:sp>
        <p:nvSpPr>
          <p:cNvPr id="2006" name="Text Box 4"/>
          <p:cNvSpPr txBox="1">
            <a:spLocks noChangeArrowheads="1"/>
          </p:cNvSpPr>
          <p:nvPr/>
        </p:nvSpPr>
        <p:spPr>
          <a:xfrm>
            <a:off x="179512" y="600943"/>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extLst/>
          </p:nvPr>
        </p:nvGraphicFramePr>
        <p:xfrm>
          <a:off x="164227" y="1203815"/>
          <a:ext cx="8872269" cy="5522014"/>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83819">
                <a:tc gridSpan="2">
                  <a:txBody>
                    <a:bodyPr/>
                    <a:lstStyle/>
                    <a:p>
                      <a:pPr algn="ctr" fontAlgn="ctr"/>
                      <a:r>
                        <a:rPr lang="ja-JP" altLang="en-US" sz="1100" u="none" strike="noStrike" dirty="0">
                          <a:effectLst/>
                        </a:rPr>
                        <a:t>経費の項目</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a:p>
                  </a:txBody>
                  <a:tcPr/>
                </a:tc>
                <a:tc rowSpan="2">
                  <a:txBody>
                    <a:bodyPr/>
                    <a:lstStyle/>
                    <a:p>
                      <a:pPr algn="ctr" fontAlgn="ctr"/>
                      <a:r>
                        <a:rPr lang="ja-JP" altLang="en-US" sz="1100" u="none" strike="noStrike" dirty="0">
                          <a:effectLst/>
                        </a:rPr>
                        <a:t>金額（円）</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rowSpan="2">
                  <a:txBody>
                    <a:bodyPr/>
                    <a:lstStyle/>
                    <a:p>
                      <a:pPr algn="ctr" fontAlgn="ctr"/>
                      <a:r>
                        <a:rPr lang="ja-JP" altLang="en-US" sz="1100" u="none" strike="noStrike" dirty="0">
                          <a:effectLst/>
                        </a:rPr>
                        <a:t>積算内訳</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183819">
                <a:tc>
                  <a:txBody>
                    <a:bodyPr/>
                    <a:lstStyle/>
                    <a:p>
                      <a:pPr algn="ctr" fontAlgn="ctr"/>
                      <a:r>
                        <a:rPr lang="ja-JP" altLang="en-US" sz="1100" u="none" strike="noStrike" dirty="0">
                          <a:effectLst/>
                        </a:rPr>
                        <a:t>大項目</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fontAlgn="ctr"/>
                      <a:r>
                        <a:rPr lang="ja-JP" altLang="en-US" sz="1100" u="none" strike="noStrike" dirty="0">
                          <a:effectLst/>
                        </a:rPr>
                        <a:t>小項目</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16667">
                <a:tc rowSpan="2">
                  <a:txBody>
                    <a:bodyPr/>
                    <a:lstStyle/>
                    <a:p>
                      <a:pPr algn="l" fontAlgn="ctr"/>
                      <a:r>
                        <a:rPr lang="en-US" altLang="ja-JP" sz="1050" u="none" strike="noStrike" dirty="0">
                          <a:effectLst/>
                        </a:rPr>
                        <a:t>Ⅰ</a:t>
                      </a:r>
                      <a:r>
                        <a:rPr lang="ja-JP" altLang="en-US" sz="105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rowSpan="2">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プロジェクトマネージャー　：○○円</a:t>
                      </a:r>
                      <a:r>
                        <a:rPr lang="en-US" altLang="ja-JP" sz="1050" i="1" u="none" strike="noStrike" dirty="0">
                          <a:solidFill>
                            <a:srgbClr val="FF0000"/>
                          </a:solidFill>
                          <a:effectLst/>
                        </a:rPr>
                        <a:t>×○○</a:t>
                      </a:r>
                      <a:r>
                        <a:rPr lang="ja-JP" altLang="en-US" sz="1050" i="1" u="none" strike="noStrike" dirty="0">
                          <a:solidFill>
                            <a:srgbClr val="FF0000"/>
                          </a:solidFill>
                          <a:effectLst/>
                        </a:rPr>
                        <a:t>日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316667">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コーディネーター　：○○円</a:t>
                      </a:r>
                      <a:r>
                        <a:rPr lang="en-US" altLang="ja-JP" sz="1050" i="1" u="none" strike="noStrike" dirty="0">
                          <a:solidFill>
                            <a:srgbClr val="FF0000"/>
                          </a:solidFill>
                          <a:effectLst/>
                        </a:rPr>
                        <a:t>×○○</a:t>
                      </a:r>
                      <a:r>
                        <a:rPr lang="ja-JP" altLang="en-US" sz="1050" i="1" u="none" strike="noStrike" dirty="0">
                          <a:solidFill>
                            <a:srgbClr val="FF0000"/>
                          </a:solidFill>
                          <a:effectLst/>
                        </a:rPr>
                        <a:t>日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57673">
                <a:tc rowSpan="8">
                  <a:txBody>
                    <a:bodyPr/>
                    <a:lstStyle/>
                    <a:p>
                      <a:pPr algn="l" fontAlgn="ctr"/>
                      <a:r>
                        <a:rPr lang="en-US" altLang="ja-JP" sz="1050" u="none" strike="noStrike" dirty="0">
                          <a:effectLst/>
                        </a:rPr>
                        <a:t>Ⅱ</a:t>
                      </a:r>
                      <a:r>
                        <a:rPr lang="ja-JP" altLang="en-US" sz="1050" u="none" strike="noStrike" dirty="0" err="1">
                          <a:effectLst/>
                        </a:rPr>
                        <a:t>．</a:t>
                      </a:r>
                      <a:r>
                        <a:rPr lang="ja-JP" altLang="en-US" sz="105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プロジェクトマネージャー：</a:t>
                      </a:r>
                      <a:r>
                        <a:rPr lang="zh-CN" altLang="en-US" sz="1050" i="1" u="none" strike="noStrike" dirty="0">
                          <a:solidFill>
                            <a:srgbClr val="FF0000"/>
                          </a:solidFill>
                          <a:effectLst/>
                        </a:rPr>
                        <a:t>（国内）　○○円</a:t>
                      </a:r>
                      <a:r>
                        <a:rPr lang="en-US" altLang="zh-CN" sz="1050" i="1" u="none" strike="noStrike" dirty="0">
                          <a:solidFill>
                            <a:srgbClr val="FF0000"/>
                          </a:solidFill>
                          <a:effectLst/>
                        </a:rPr>
                        <a:t>×○</a:t>
                      </a:r>
                      <a:r>
                        <a:rPr lang="zh-CN" altLang="en-US" sz="1050" i="1" u="none" strike="noStrike" dirty="0">
                          <a:solidFill>
                            <a:srgbClr val="FF0000"/>
                          </a:solidFill>
                          <a:effectLst/>
                        </a:rPr>
                        <a:t>人</a:t>
                      </a:r>
                      <a:r>
                        <a:rPr lang="en-US" altLang="zh-CN" sz="1050" i="1" u="none" strike="noStrike" dirty="0">
                          <a:solidFill>
                            <a:srgbClr val="FF0000"/>
                          </a:solidFill>
                          <a:effectLst/>
                        </a:rPr>
                        <a:t>×○</a:t>
                      </a:r>
                      <a:r>
                        <a:rPr lang="zh-CN" altLang="en-US" sz="1050" i="1" u="none" strike="noStrike" dirty="0">
                          <a:solidFill>
                            <a:srgbClr val="FF0000"/>
                          </a:solidFill>
                          <a:effectLst/>
                        </a:rPr>
                        <a:t>回　　○○円</a:t>
                      </a:r>
                      <a:endParaRPr lang="zh-CN"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コーディネーター：</a:t>
                      </a:r>
                      <a:r>
                        <a:rPr lang="zh-CN" altLang="en-US" sz="1050" i="1" u="none" strike="noStrike" dirty="0">
                          <a:solidFill>
                            <a:srgbClr val="FF0000"/>
                          </a:solidFill>
                          <a:effectLst/>
                        </a:rPr>
                        <a:t>（国内）　○○円</a:t>
                      </a:r>
                      <a:r>
                        <a:rPr lang="en-US" altLang="zh-CN" sz="1050" i="1" u="none" strike="noStrike" dirty="0">
                          <a:solidFill>
                            <a:srgbClr val="FF0000"/>
                          </a:solidFill>
                          <a:effectLst/>
                        </a:rPr>
                        <a:t>×○</a:t>
                      </a:r>
                      <a:r>
                        <a:rPr lang="zh-CN" altLang="en-US" sz="1050" i="1" u="none" strike="noStrike" dirty="0">
                          <a:solidFill>
                            <a:srgbClr val="FF0000"/>
                          </a:solidFill>
                          <a:effectLst/>
                        </a:rPr>
                        <a:t>人</a:t>
                      </a:r>
                      <a:r>
                        <a:rPr lang="en-US" altLang="zh-CN" sz="1050" i="1" u="none" strike="noStrike" dirty="0">
                          <a:solidFill>
                            <a:srgbClr val="FF0000"/>
                          </a:solidFill>
                          <a:effectLst/>
                        </a:rPr>
                        <a:t>×○</a:t>
                      </a:r>
                      <a:r>
                        <a:rPr lang="zh-CN" altLang="en-US" sz="1050" i="1" u="none" strike="noStrike" dirty="0">
                          <a:solidFill>
                            <a:srgbClr val="FF0000"/>
                          </a:solidFill>
                          <a:effectLst/>
                        </a:rPr>
                        <a:t>回　　○○円</a:t>
                      </a:r>
                      <a:endParaRPr lang="en-US" altLang="zh-CN"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専門家：</a:t>
                      </a:r>
                      <a:r>
                        <a:rPr lang="zh-CN" altLang="en-US" sz="1050" i="1" u="none" strike="noStrike" dirty="0">
                          <a:solidFill>
                            <a:srgbClr val="FF0000"/>
                          </a:solidFill>
                          <a:effectLst/>
                        </a:rPr>
                        <a:t>（国内）　○○円</a:t>
                      </a:r>
                      <a:r>
                        <a:rPr lang="en-US" altLang="zh-CN" sz="1050" i="1" u="none" strike="noStrike" dirty="0">
                          <a:solidFill>
                            <a:srgbClr val="FF0000"/>
                          </a:solidFill>
                          <a:effectLst/>
                        </a:rPr>
                        <a:t>×○</a:t>
                      </a:r>
                      <a:r>
                        <a:rPr lang="zh-CN" altLang="en-US" sz="1050" i="1" u="none" strike="noStrike" dirty="0">
                          <a:solidFill>
                            <a:srgbClr val="FF0000"/>
                          </a:solidFill>
                          <a:effectLst/>
                        </a:rPr>
                        <a:t>人</a:t>
                      </a:r>
                      <a:r>
                        <a:rPr lang="en-US" altLang="zh-CN" sz="1050" i="1" u="none" strike="noStrike" dirty="0">
                          <a:solidFill>
                            <a:srgbClr val="FF0000"/>
                          </a:solidFill>
                          <a:effectLst/>
                        </a:rPr>
                        <a:t>×○</a:t>
                      </a:r>
                      <a:r>
                        <a:rPr lang="zh-CN" altLang="en-US" sz="1050" i="1" u="none" strike="noStrike" dirty="0">
                          <a:solidFill>
                            <a:srgbClr val="FF0000"/>
                          </a:solidFill>
                          <a:effectLst/>
                        </a:rPr>
                        <a:t>回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1" u="none" strike="noStrike" dirty="0">
                          <a:solidFill>
                            <a:srgbClr val="FF0000"/>
                          </a:solidFill>
                          <a:effectLst/>
                        </a:rPr>
                        <a:t>※</a:t>
                      </a:r>
                      <a:r>
                        <a:rPr lang="ja-JP" altLang="en-US" sz="1050" i="1" u="none" strike="noStrike" dirty="0">
                          <a:solidFill>
                            <a:srgbClr val="FF0000"/>
                          </a:solidFill>
                          <a:effectLst/>
                        </a:rPr>
                        <a:t>旅程も具体的（都市名等）に記載すること。</a:t>
                      </a: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316667">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○○説明会会場費　　○○円</a:t>
                      </a:r>
                      <a:r>
                        <a:rPr lang="en-US" altLang="ja-JP" sz="1050" i="1" u="none" strike="noStrike" dirty="0">
                          <a:solidFill>
                            <a:srgbClr val="FF0000"/>
                          </a:solidFill>
                          <a:effectLst/>
                        </a:rPr>
                        <a:t>×○</a:t>
                      </a:r>
                      <a:r>
                        <a:rPr lang="ja-JP" altLang="en-US" sz="1050" i="1" u="none" strike="noStrike" dirty="0">
                          <a:solidFill>
                            <a:srgbClr val="FF0000"/>
                          </a:solidFill>
                          <a:effectLst/>
                        </a:rPr>
                        <a:t>回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316667">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○○円</a:t>
                      </a:r>
                      <a:r>
                        <a:rPr lang="en-US" altLang="ja-JP" sz="1050" i="1" u="none" strike="noStrike" dirty="0">
                          <a:solidFill>
                            <a:srgbClr val="FF0000"/>
                          </a:solidFill>
                          <a:effectLst/>
                        </a:rPr>
                        <a:t>×○</a:t>
                      </a:r>
                      <a:r>
                        <a:rPr lang="ja-JP" altLang="en-US" sz="1050" i="1" u="none" strike="noStrike" dirty="0">
                          <a:solidFill>
                            <a:srgbClr val="FF0000"/>
                          </a:solidFill>
                          <a:effectLst/>
                        </a:rPr>
                        <a:t>回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316667">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リース代　○○円</a:t>
                      </a:r>
                      <a:r>
                        <a:rPr lang="en-US" altLang="ja-JP" sz="1050" i="1" u="none" strike="noStrike" dirty="0">
                          <a:solidFill>
                            <a:srgbClr val="FF0000"/>
                          </a:solidFill>
                          <a:effectLst/>
                        </a:rPr>
                        <a:t>×</a:t>
                      </a:r>
                      <a:r>
                        <a:rPr lang="ja-JP" altLang="en-US" sz="1050" i="1" u="none" strike="noStrike" dirty="0">
                          <a:solidFill>
                            <a:srgbClr val="FF0000"/>
                          </a:solidFill>
                          <a:effectLst/>
                        </a:rPr>
                        <a:t>○ヶ月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316667">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○○円</a:t>
                      </a:r>
                      <a:r>
                        <a:rPr lang="en-US" altLang="ja-JP" sz="1050" i="1" u="none" strike="noStrike" dirty="0">
                          <a:solidFill>
                            <a:srgbClr val="FF0000"/>
                          </a:solidFill>
                          <a:effectLst/>
                        </a:rPr>
                        <a:t>×○○</a:t>
                      </a:r>
                      <a:r>
                        <a:rPr lang="ja-JP" altLang="en-US" sz="1050" i="1" u="none" strike="noStrike" dirty="0">
                          <a:solidFill>
                            <a:srgbClr val="FF0000"/>
                          </a:solidFill>
                          <a:effectLst/>
                        </a:rPr>
                        <a:t>冊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331910">
                <a:tc vMerge="1">
                  <a:txBody>
                    <a:bodyPr/>
                    <a:lstStyle/>
                    <a:p>
                      <a:endParaRPr kumimoji="1" lang="ja-JP" altLang="en-US"/>
                    </a:p>
                  </a:txBody>
                  <a:tcPr/>
                </a:tc>
                <a:tc>
                  <a:txBody>
                    <a:bodyPr/>
                    <a:lstStyle/>
                    <a:p>
                      <a:pPr algn="l" fontAlgn="ctr"/>
                      <a:r>
                        <a:rPr lang="ja-JP" altLang="en-US" sz="105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説明会資料　○○円</a:t>
                      </a:r>
                      <a:r>
                        <a:rPr lang="en-US" altLang="ja-JP" sz="1050" i="1" u="none" strike="noStrike" dirty="0">
                          <a:solidFill>
                            <a:srgbClr val="FF0000"/>
                          </a:solidFill>
                          <a:effectLst/>
                        </a:rPr>
                        <a:t>×○○</a:t>
                      </a:r>
                      <a:r>
                        <a:rPr lang="ja-JP" altLang="en-US" sz="1050" i="1" u="none" strike="noStrike" dirty="0">
                          <a:solidFill>
                            <a:srgbClr val="FF0000"/>
                          </a:solidFill>
                          <a:effectLst/>
                        </a:rPr>
                        <a:t>冊　　○○円</a:t>
                      </a:r>
                      <a:endParaRPr lang="en-US" altLang="ja-JP" sz="1050" i="1" u="none" strike="noStrike" dirty="0">
                        <a:solidFill>
                          <a:srgbClr val="FF0000"/>
                        </a:solidFill>
                        <a:effectLst/>
                      </a:endParaRPr>
                    </a:p>
                    <a:p>
                      <a:pPr algn="l" fontAlgn="ct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331910">
                <a:tc vMerge="1">
                  <a:txBody>
                    <a:bodyPr/>
                    <a:lstStyle/>
                    <a:p>
                      <a:endParaRPr kumimoji="1" lang="ja-JP" altLang="en-US"/>
                    </a:p>
                  </a:txBody>
                  <a:tcPr/>
                </a:tc>
                <a:tc>
                  <a:txBody>
                    <a:bodyPr/>
                    <a:lstStyle/>
                    <a:p>
                      <a:pPr algn="l" fontAlgn="ctr"/>
                      <a:r>
                        <a:rPr lang="zh-TW" altLang="en-US" sz="105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○○等実施アルバイト：○○円</a:t>
                      </a:r>
                      <a:r>
                        <a:rPr lang="en-US" altLang="ja-JP" sz="1050" i="1" u="none" strike="noStrike" dirty="0">
                          <a:solidFill>
                            <a:srgbClr val="FF0000"/>
                          </a:solidFill>
                          <a:effectLst/>
                        </a:rPr>
                        <a:t>×○</a:t>
                      </a:r>
                      <a:r>
                        <a:rPr lang="ja-JP" altLang="en-US" sz="1050" i="1" u="none" strike="noStrike" dirty="0">
                          <a:solidFill>
                            <a:srgbClr val="FF0000"/>
                          </a:solidFill>
                          <a:effectLst/>
                        </a:rPr>
                        <a:t>人</a:t>
                      </a:r>
                      <a:r>
                        <a:rPr lang="en-US" altLang="ja-JP" sz="1050" i="1" u="none" strike="noStrike" dirty="0">
                          <a:solidFill>
                            <a:srgbClr val="FF0000"/>
                          </a:solidFill>
                          <a:effectLst/>
                        </a:rPr>
                        <a:t>×○○</a:t>
                      </a:r>
                      <a:r>
                        <a:rPr lang="ja-JP" altLang="en-US" sz="1050" i="1" u="none" strike="noStrike" dirty="0">
                          <a:solidFill>
                            <a:srgbClr val="FF0000"/>
                          </a:solidFill>
                          <a:effectLst/>
                        </a:rPr>
                        <a:t>日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94792">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ja-JP" sz="1050" i="1" u="none" strike="noStrike" dirty="0">
                          <a:solidFill>
                            <a:srgbClr val="FF0000"/>
                          </a:solidFill>
                          <a:effectLst/>
                        </a:rPr>
                        <a:t>※</a:t>
                      </a:r>
                      <a:r>
                        <a:rPr lang="ja-JP" altLang="en-US" sz="1050" i="1" u="none" strike="noStrike" dirty="0">
                          <a:solidFill>
                            <a:srgbClr val="FF0000"/>
                          </a:solidFill>
                          <a:effectLst/>
                        </a:rPr>
                        <a:t>予定される項目を具体的に記載すること。</a:t>
                      </a:r>
                      <a:endParaRPr lang="en-US" altLang="ja-JP"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94792">
                <a:tc>
                  <a:txBody>
                    <a:bodyPr/>
                    <a:lstStyle/>
                    <a:p>
                      <a:pPr algn="l" fontAlgn="ctr"/>
                      <a:r>
                        <a:rPr lang="en-US" altLang="ja-JP" sz="1050" u="none" strike="noStrike" dirty="0">
                          <a:effectLst/>
                        </a:rPr>
                        <a:t>Ⅲ</a:t>
                      </a:r>
                      <a:r>
                        <a:rPr lang="ja-JP" altLang="en-US" sz="1050" u="none" strike="noStrike" dirty="0" err="1">
                          <a:effectLst/>
                        </a:rPr>
                        <a:t>．</a:t>
                      </a:r>
                      <a:r>
                        <a:rPr lang="ja-JP" altLang="en-US" sz="105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ja-JP" sz="1050" i="1" u="none" strike="noStrike" dirty="0">
                          <a:solidFill>
                            <a:srgbClr val="FF0000"/>
                          </a:solidFill>
                          <a:effectLst/>
                        </a:rPr>
                        <a:t>※</a:t>
                      </a:r>
                      <a:r>
                        <a:rPr lang="ja-JP" altLang="en-US" sz="1050" i="1" u="none" strike="noStrike" dirty="0">
                          <a:solidFill>
                            <a:srgbClr val="FF0000"/>
                          </a:solidFill>
                          <a:effectLst/>
                        </a:rPr>
                        <a:t>予定される内容及びその積算を具体的に記載すること。</a:t>
                      </a:r>
                      <a:endParaRPr lang="en-US" altLang="ja-JP" sz="1050" i="1" u="none" strike="noStrike" dirty="0">
                        <a:solidFill>
                          <a:srgbClr val="FF0000"/>
                        </a:solidFill>
                        <a:effectLst/>
                      </a:endParaRPr>
                    </a:p>
                    <a:p>
                      <a:pPr algn="l" fontAlgn="ctr"/>
                      <a:endParaRPr lang="en-US" altLang="ja-JP"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75753">
                <a:tc>
                  <a:txBody>
                    <a:bodyPr/>
                    <a:lstStyle/>
                    <a:p>
                      <a:pPr algn="l" fontAlgn="ctr"/>
                      <a:r>
                        <a:rPr lang="en-US" altLang="zh-TW" sz="1050" u="none" strike="noStrike">
                          <a:effectLst/>
                        </a:rPr>
                        <a:t>Ⅳ</a:t>
                      </a:r>
                      <a:r>
                        <a:rPr lang="zh-TW" altLang="en-US" sz="105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zh-TW" sz="1050" i="1" u="none" strike="noStrike" dirty="0">
                          <a:solidFill>
                            <a:srgbClr val="FF0000"/>
                          </a:solidFill>
                          <a:effectLst/>
                        </a:rPr>
                        <a:t>※</a:t>
                      </a:r>
                      <a:r>
                        <a:rPr lang="zh-TW" altLang="en-US" sz="1050" i="1" u="none" strike="noStrike" dirty="0">
                          <a:solidFill>
                            <a:srgbClr val="FF0000"/>
                          </a:solidFill>
                          <a:effectLst/>
                        </a:rPr>
                        <a:t>（</a:t>
                      </a:r>
                      <a:r>
                        <a:rPr lang="en-US" altLang="zh-TW" sz="1050" i="1" u="none" strike="noStrike" dirty="0">
                          <a:solidFill>
                            <a:srgbClr val="FF0000"/>
                          </a:solidFill>
                          <a:effectLst/>
                        </a:rPr>
                        <a:t>Ⅰ</a:t>
                      </a:r>
                      <a:r>
                        <a:rPr lang="zh-TW" altLang="en-US" sz="1050" i="1" u="none" strike="noStrike" dirty="0">
                          <a:solidFill>
                            <a:srgbClr val="FF0000"/>
                          </a:solidFill>
                          <a:effectLst/>
                        </a:rPr>
                        <a:t>．人件費＋</a:t>
                      </a:r>
                      <a:r>
                        <a:rPr lang="en-US" altLang="zh-TW" sz="1050" i="1" u="none" strike="noStrike" dirty="0">
                          <a:solidFill>
                            <a:srgbClr val="FF0000"/>
                          </a:solidFill>
                          <a:effectLst/>
                        </a:rPr>
                        <a:t>Ⅱ</a:t>
                      </a:r>
                      <a:r>
                        <a:rPr lang="zh-TW" altLang="en-US" sz="1050" i="1" u="none" strike="noStrike" dirty="0">
                          <a:solidFill>
                            <a:srgbClr val="FF0000"/>
                          </a:solidFill>
                          <a:effectLst/>
                        </a:rPr>
                        <a:t>．事業費）</a:t>
                      </a:r>
                      <a:r>
                        <a:rPr lang="en-US" altLang="zh-TW" sz="1050" i="1" u="none" strike="noStrike" dirty="0">
                          <a:solidFill>
                            <a:srgbClr val="FF0000"/>
                          </a:solidFill>
                          <a:effectLst/>
                        </a:rPr>
                        <a:t>×</a:t>
                      </a:r>
                      <a:r>
                        <a:rPr lang="zh-TW" altLang="en-US" sz="1050" i="1" u="none" strike="noStrike" dirty="0">
                          <a:solidFill>
                            <a:srgbClr val="FF0000"/>
                          </a:solidFill>
                          <a:effectLst/>
                        </a:rPr>
                        <a:t>一般管理費率</a:t>
                      </a:r>
                      <a:endParaRPr lang="zh-TW"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75753">
                <a:tc>
                  <a:txBody>
                    <a:bodyPr/>
                    <a:lstStyle/>
                    <a:p>
                      <a:pPr algn="r" fontAlgn="ctr"/>
                      <a:r>
                        <a:rPr lang="ja-JP" altLang="en-US" sz="105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zh-TW" sz="1050" i="1" u="none" strike="noStrike" dirty="0">
                          <a:solidFill>
                            <a:srgbClr val="FF0000"/>
                          </a:solidFill>
                          <a:effectLst/>
                        </a:rPr>
                        <a:t>Ⅰ</a:t>
                      </a:r>
                      <a:r>
                        <a:rPr lang="zh-TW" altLang="en-US" sz="1050" i="1" u="none" strike="noStrike" dirty="0">
                          <a:solidFill>
                            <a:srgbClr val="FF0000"/>
                          </a:solidFill>
                          <a:effectLst/>
                        </a:rPr>
                        <a:t>．人件費＋</a:t>
                      </a:r>
                      <a:r>
                        <a:rPr lang="en-US" altLang="zh-TW" sz="1050" i="1" u="none" strike="noStrike" dirty="0">
                          <a:solidFill>
                            <a:srgbClr val="FF0000"/>
                          </a:solidFill>
                          <a:effectLst/>
                        </a:rPr>
                        <a:t>Ⅱ</a:t>
                      </a:r>
                      <a:r>
                        <a:rPr lang="zh-TW" altLang="en-US" sz="1050" i="1" u="none" strike="noStrike" dirty="0">
                          <a:solidFill>
                            <a:srgbClr val="FF0000"/>
                          </a:solidFill>
                          <a:effectLst/>
                        </a:rPr>
                        <a:t>．事業費＋</a:t>
                      </a:r>
                      <a:r>
                        <a:rPr lang="en-US" altLang="zh-TW" sz="1050" i="1" u="none" strike="noStrike" dirty="0">
                          <a:solidFill>
                            <a:srgbClr val="FF0000"/>
                          </a:solidFill>
                          <a:effectLst/>
                        </a:rPr>
                        <a:t>Ⅲ</a:t>
                      </a:r>
                      <a:r>
                        <a:rPr lang="zh-TW" altLang="en-US" sz="1050" i="1" u="none" strike="noStrike" dirty="0">
                          <a:solidFill>
                            <a:srgbClr val="FF0000"/>
                          </a:solidFill>
                          <a:effectLst/>
                        </a:rPr>
                        <a:t>．再委託費＋</a:t>
                      </a:r>
                      <a:r>
                        <a:rPr lang="en-US" altLang="zh-TW" sz="1050" i="1" u="none" strike="noStrike" dirty="0">
                          <a:solidFill>
                            <a:srgbClr val="FF0000"/>
                          </a:solidFill>
                          <a:effectLst/>
                        </a:rPr>
                        <a:t>Ⅳ</a:t>
                      </a:r>
                      <a:r>
                        <a:rPr lang="zh-TW" altLang="en-US" sz="1050" i="1" u="none" strike="noStrike" dirty="0">
                          <a:solidFill>
                            <a:srgbClr val="FF0000"/>
                          </a:solidFill>
                          <a:effectLst/>
                        </a:rPr>
                        <a:t>．一般管理費</a:t>
                      </a:r>
                      <a:endParaRPr lang="zh-TW"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75753">
                <a:tc>
                  <a:txBody>
                    <a:bodyPr/>
                    <a:lstStyle/>
                    <a:p>
                      <a:pPr algn="l" fontAlgn="ctr"/>
                      <a:r>
                        <a:rPr lang="en-US" altLang="ja-JP" sz="1050" u="none" strike="noStrike">
                          <a:effectLst/>
                        </a:rPr>
                        <a:t>Ⅴ</a:t>
                      </a:r>
                      <a:r>
                        <a:rPr lang="ja-JP" altLang="en-US" sz="105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小計</a:t>
                      </a:r>
                      <a:r>
                        <a:rPr lang="en-US" altLang="ja-JP" sz="1050" i="1" u="none" strike="noStrike" dirty="0">
                          <a:solidFill>
                            <a:srgbClr val="FF0000"/>
                          </a:solidFill>
                          <a:effectLst/>
                        </a:rPr>
                        <a:t>×10</a:t>
                      </a:r>
                      <a:r>
                        <a:rPr lang="ja-JP" altLang="en-US" sz="1050" i="1" u="none" strike="noStrike" dirty="0">
                          <a:solidFill>
                            <a:srgbClr val="FF0000"/>
                          </a:solidFill>
                          <a:effectLst/>
                        </a:rPr>
                        <a:t>％</a:t>
                      </a: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359572">
                <a:tc>
                  <a:txBody>
                    <a:bodyPr/>
                    <a:lstStyle/>
                    <a:p>
                      <a:pPr algn="r" fontAlgn="ctr"/>
                      <a:r>
                        <a:rPr lang="ja-JP" altLang="en-US" sz="1050" b="1" u="none" strike="noStrike" dirty="0">
                          <a:effectLst/>
                        </a:rPr>
                        <a:t>合計</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86818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2011" name="正方形/長方形 8"/>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59</a:t>
            </a:r>
            <a:endParaRPr kumimoji="1" lang="ja-JP" altLang="en-US" sz="1480" dirty="0">
              <a:solidFill>
                <a:schemeClr val="tx1"/>
              </a:solidFill>
            </a:endParaRPr>
          </a:p>
        </p:txBody>
      </p:sp>
    </p:spTree>
    <p:extLst>
      <p:ext uri="{BB962C8B-B14F-4D97-AF65-F5344CB8AC3E}">
        <p14:creationId xmlns:p14="http://schemas.microsoft.com/office/powerpoint/2010/main" val="235569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smtClean="0">
                <a:solidFill>
                  <a:schemeClr val="bg1"/>
                </a:solidFill>
                <a:latin typeface="ＭＳ Ｐゴシック" panose="020B0600070205080204" pitchFamily="50" charset="-128"/>
              </a:rPr>
              <a:t>スマートシティ関連事業への応募状況　</a:t>
            </a:r>
            <a:r>
              <a:rPr lang="en-US" altLang="ja-JP" sz="1800" b="1" dirty="0" smtClean="0">
                <a:solidFill>
                  <a:schemeClr val="bg1"/>
                </a:solidFill>
                <a:latin typeface="ＭＳ Ｐゴシック" panose="020B0600070205080204" pitchFamily="50" charset="-128"/>
              </a:rPr>
              <a:t>【</a:t>
            </a:r>
            <a:r>
              <a:rPr lang="ja-JP" altLang="en-US" sz="1800" b="1" dirty="0" smtClean="0">
                <a:solidFill>
                  <a:schemeClr val="bg1"/>
                </a:solidFill>
                <a:latin typeface="ＭＳ Ｐゴシック" panose="020B0600070205080204" pitchFamily="50" charset="-128"/>
              </a:rPr>
              <a:t>申請者名</a:t>
            </a:r>
            <a:r>
              <a:rPr lang="en-US" altLang="ja-JP" sz="1800" b="1" dirty="0" smtClean="0">
                <a:solidFill>
                  <a:schemeClr val="bg1"/>
                </a:solidFill>
                <a:latin typeface="ＭＳ Ｐゴシック" panose="020B0600070205080204" pitchFamily="50" charset="-128"/>
              </a:rPr>
              <a:t>】</a:t>
            </a:r>
            <a:endParaRPr lang="ja-JP" altLang="en-US" sz="18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graphicFrame>
        <p:nvGraphicFramePr>
          <p:cNvPr id="1231" name="表 12"/>
          <p:cNvGraphicFramePr>
            <a:graphicFrameLocks noGrp="1"/>
          </p:cNvGraphicFramePr>
          <p:nvPr>
            <p:extLst>
              <p:ext uri="{D42A27DB-BD31-4B8C-83A1-F6EECF244321}">
                <p14:modId xmlns:p14="http://schemas.microsoft.com/office/powerpoint/2010/main" val="2230400120"/>
              </p:ext>
            </p:extLst>
          </p:nvPr>
        </p:nvGraphicFramePr>
        <p:xfrm>
          <a:off x="467544" y="4437112"/>
          <a:ext cx="7177554" cy="1920240"/>
        </p:xfrm>
        <a:graphic>
          <a:graphicData uri="http://schemas.openxmlformats.org/drawingml/2006/table">
            <a:tbl>
              <a:tblPr firstRow="1" bandRow="1">
                <a:tableStyleId>{5940675A-B579-460E-94D1-54222C63F5DA}</a:tableStyleId>
              </a:tblPr>
              <a:tblGrid>
                <a:gridCol w="3790339">
                  <a:extLst>
                    <a:ext uri="{9D8B030D-6E8A-4147-A177-3AD203B41FA5}">
                      <a16:colId xmlns:a16="http://schemas.microsoft.com/office/drawing/2014/main" val="20000"/>
                    </a:ext>
                  </a:extLst>
                </a:gridCol>
                <a:gridCol w="677443">
                  <a:extLst>
                    <a:ext uri="{9D8B030D-6E8A-4147-A177-3AD203B41FA5}">
                      <a16:colId xmlns:a16="http://schemas.microsoft.com/office/drawing/2014/main" val="20001"/>
                    </a:ext>
                  </a:extLst>
                </a:gridCol>
                <a:gridCol w="677443">
                  <a:extLst>
                    <a:ext uri="{9D8B030D-6E8A-4147-A177-3AD203B41FA5}">
                      <a16:colId xmlns:a16="http://schemas.microsoft.com/office/drawing/2014/main" val="20002"/>
                    </a:ext>
                  </a:extLst>
                </a:gridCol>
                <a:gridCol w="677443">
                  <a:extLst>
                    <a:ext uri="{9D8B030D-6E8A-4147-A177-3AD203B41FA5}">
                      <a16:colId xmlns:a16="http://schemas.microsoft.com/office/drawing/2014/main" val="20003"/>
                    </a:ext>
                  </a:extLst>
                </a:gridCol>
                <a:gridCol w="677443">
                  <a:extLst>
                    <a:ext uri="{9D8B030D-6E8A-4147-A177-3AD203B41FA5}">
                      <a16:colId xmlns:a16="http://schemas.microsoft.com/office/drawing/2014/main" val="20004"/>
                    </a:ext>
                  </a:extLst>
                </a:gridCol>
                <a:gridCol w="677443">
                  <a:extLst>
                    <a:ext uri="{9D8B030D-6E8A-4147-A177-3AD203B41FA5}">
                      <a16:colId xmlns:a16="http://schemas.microsoft.com/office/drawing/2014/main" val="20005"/>
                    </a:ext>
                  </a:extLst>
                </a:gridCol>
              </a:tblGrid>
              <a:tr h="238929">
                <a:tc gridSpan="2">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今年度応募する事業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過去の採択事業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総務省 「データ連携促進型スマートシティ推進事業」</a:t>
                      </a:r>
                      <a:r>
                        <a:rPr kumimoji="1" lang="en-US" altLang="ja-JP" sz="1200" dirty="0" smtClean="0">
                          <a:solidFill>
                            <a:schemeClr val="tx1"/>
                          </a:solidFill>
                          <a:latin typeface="Meiryo UI" panose="020B0604030504040204" pitchFamily="50" charset="-128"/>
                          <a:ea typeface="Meiryo UI" panose="020B0604030504040204" pitchFamily="50" charset="-128"/>
                        </a:rPr>
                        <a:t>※1</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経済産業省 「</a:t>
                      </a:r>
                      <a:r>
                        <a:rPr kumimoji="1" lang="zh-TW" altLang="en-US" sz="1200" dirty="0" smtClean="0">
                          <a:solidFill>
                            <a:schemeClr val="tx1"/>
                          </a:solidFill>
                          <a:latin typeface="+mn-ea"/>
                          <a:ea typeface="+mn-ea"/>
                        </a:rPr>
                        <a:t>地域新</a:t>
                      </a:r>
                      <a:r>
                        <a:rPr kumimoji="1" lang="en-US" altLang="zh-TW" sz="1200" dirty="0" err="1" smtClean="0">
                          <a:solidFill>
                            <a:schemeClr val="tx1"/>
                          </a:solidFill>
                          <a:latin typeface="+mn-ea"/>
                          <a:ea typeface="+mn-ea"/>
                        </a:rPr>
                        <a:t>MaaS</a:t>
                      </a:r>
                      <a:r>
                        <a:rPr kumimoji="1" lang="zh-TW" altLang="en-US" sz="1200" dirty="0" smtClean="0">
                          <a:solidFill>
                            <a:schemeClr val="tx1"/>
                          </a:solidFill>
                          <a:latin typeface="+mn-ea"/>
                          <a:ea typeface="+mn-ea"/>
                        </a:rPr>
                        <a:t>創出推進事業</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国土交通省 「日本版</a:t>
                      </a:r>
                      <a:r>
                        <a:rPr kumimoji="1" lang="en-US" altLang="ja-JP" sz="1200" dirty="0" err="1" smtClean="0">
                          <a:solidFill>
                            <a:schemeClr val="tx1"/>
                          </a:solidFill>
                          <a:latin typeface="Meiryo UI" panose="020B0604030504040204" pitchFamily="50" charset="-128"/>
                          <a:ea typeface="Meiryo UI" panose="020B0604030504040204" pitchFamily="50" charset="-128"/>
                        </a:rPr>
                        <a:t>MaaS</a:t>
                      </a: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推進・支援事業」※2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国土交通省 「</a:t>
                      </a:r>
                      <a:r>
                        <a:rPr kumimoji="1" lang="ja-JP" altLang="en-US" sz="1200" dirty="0" smtClean="0">
                          <a:solidFill>
                            <a:schemeClr val="tx1"/>
                          </a:solidFill>
                          <a:latin typeface="+mn-ea"/>
                          <a:ea typeface="+mn-ea"/>
                        </a:rPr>
                        <a:t>スマートシティモデルプロジェクト</a:t>
                      </a:r>
                      <a:r>
                        <a:rPr kumimoji="1" lang="ja-JP" altLang="en-US" sz="1200" dirty="0" smtClean="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266314" y="4057327"/>
            <a:ext cx="5673838" cy="307777"/>
          </a:xfrm>
          <a:prstGeom prst="rect">
            <a:avLst/>
          </a:prstGeom>
          <a:noFill/>
        </p:spPr>
        <p:txBody>
          <a:bodyPr wrap="square" rtlCol="0">
            <a:spAutoFit/>
          </a:bodyPr>
          <a:lstStyle/>
          <a:p>
            <a:r>
              <a:rPr kumimoji="1" lang="en-US" altLang="ja-JP" sz="1400" dirty="0" smtClean="0">
                <a:latin typeface="+mn-ea"/>
                <a:ea typeface="+mn-ea"/>
              </a:rPr>
              <a:t>【</a:t>
            </a:r>
            <a:r>
              <a:rPr kumimoji="1" lang="ja-JP" altLang="en-US" sz="1400" dirty="0" smtClean="0">
                <a:latin typeface="+mn-ea"/>
                <a:ea typeface="+mn-ea"/>
              </a:rPr>
              <a:t>関連事業応募・採択状況</a:t>
            </a:r>
            <a:r>
              <a:rPr kumimoji="1" lang="en-US" altLang="ja-JP" sz="1400" dirty="0" smtClean="0">
                <a:latin typeface="+mn-ea"/>
                <a:ea typeface="+mn-ea"/>
              </a:rPr>
              <a:t>】</a:t>
            </a:r>
            <a:r>
              <a:rPr kumimoji="1" lang="ja-JP" altLang="en-US" sz="1400" dirty="0" smtClean="0">
                <a:latin typeface="+mn-ea"/>
                <a:ea typeface="+mn-ea"/>
              </a:rPr>
              <a:t>　</a:t>
            </a:r>
            <a:r>
              <a:rPr kumimoji="1" lang="ja-JP" altLang="en-US" sz="1050" dirty="0" smtClean="0">
                <a:solidFill>
                  <a:srgbClr val="FF0000"/>
                </a:solidFill>
                <a:latin typeface="+mn-ea"/>
                <a:ea typeface="+mn-ea"/>
              </a:rPr>
              <a:t>該当する事業に○をつけること</a:t>
            </a:r>
            <a:endParaRPr kumimoji="1" lang="ja-JP" altLang="en-US" sz="1050" dirty="0">
              <a:solidFill>
                <a:srgbClr val="FF0000"/>
              </a:solidFill>
              <a:latin typeface="+mn-ea"/>
              <a:ea typeface="+mn-ea"/>
            </a:endParaRPr>
          </a:p>
        </p:txBody>
      </p:sp>
      <p:graphicFrame>
        <p:nvGraphicFramePr>
          <p:cNvPr id="1233" name="表 4"/>
          <p:cNvGraphicFramePr>
            <a:graphicFrameLocks noGrp="1"/>
          </p:cNvGraphicFramePr>
          <p:nvPr>
            <p:extLst>
              <p:ext uri="{D42A27DB-BD31-4B8C-83A1-F6EECF244321}">
                <p14:modId xmlns:p14="http://schemas.microsoft.com/office/powerpoint/2010/main" val="645638357"/>
              </p:ext>
            </p:extLst>
          </p:nvPr>
        </p:nvGraphicFramePr>
        <p:xfrm>
          <a:off x="266314" y="964684"/>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smtClean="0">
                          <a:solidFill>
                            <a:schemeClr val="tx1"/>
                          </a:solidFill>
                          <a:latin typeface="+mn-ea"/>
                          <a:ea typeface="+mn-ea"/>
                        </a:rPr>
                        <a:t>内閣府 「未来技術社会実装事業」</a:t>
                      </a: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実施団体名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smtClean="0">
                          <a:solidFill>
                            <a:schemeClr val="tx1"/>
                          </a:solidFill>
                          <a:latin typeface="+mn-ea"/>
                          <a:ea typeface="+mn-ea"/>
                        </a:rPr>
                        <a:t>総務省 「データ連携促進型スマートシティ推進事業」</a:t>
                      </a:r>
                      <a:endParaRPr lang="ja-JP" altLang="en-US" sz="1200" dirty="0">
                        <a:solidFill>
                          <a:schemeClr val="tx1"/>
                        </a:solidFill>
                        <a:latin typeface="+mn-ea"/>
                        <a:ea typeface="+mn-ea"/>
                      </a:endParaRP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実施団体名</a:t>
                      </a:r>
                      <a:endParaRPr kumimoji="1" lang="ja-JP" altLang="en-US" sz="1200" dirty="0">
                        <a:solidFill>
                          <a:schemeClr val="tx1"/>
                        </a:solidFill>
                        <a:latin typeface="+mn-ea"/>
                        <a:ea typeface="+mn-ea"/>
                      </a:endParaRPr>
                    </a:p>
                  </a:txBody>
                  <a:tcPr/>
                </a:tc>
                <a:tc>
                  <a:txBody>
                    <a:bodyPr/>
                    <a:lstStyle/>
                    <a:p>
                      <a:r>
                        <a:rPr kumimoji="1" lang="en-US" altLang="ja-JP" sz="1050" i="1" dirty="0" smtClean="0">
                          <a:solidFill>
                            <a:schemeClr val="tx1"/>
                          </a:solidFill>
                          <a:latin typeface="+mn-ea"/>
                          <a:ea typeface="+mn-ea"/>
                        </a:rPr>
                        <a:t>※</a:t>
                      </a:r>
                      <a:r>
                        <a:rPr kumimoji="1" lang="ja-JP" altLang="en-US" sz="1050" i="1" dirty="0" smtClean="0">
                          <a:solidFill>
                            <a:schemeClr val="tx1"/>
                          </a:solidFill>
                          <a:latin typeface="+mn-ea"/>
                          <a:ea typeface="+mn-ea"/>
                        </a:rPr>
                        <a:t>　実施団体（補助事業者）となる地方公共団体又は民間事業者等の名称を記載</a:t>
                      </a:r>
                    </a:p>
                    <a:p>
                      <a:r>
                        <a:rPr kumimoji="1" lang="ja-JP" altLang="en-US" sz="1050" i="1" dirty="0" smtClean="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経済産業省 「</a:t>
                      </a:r>
                      <a:r>
                        <a:rPr kumimoji="1" lang="zh-TW" altLang="en-US" sz="1200" dirty="0" smtClean="0">
                          <a:solidFill>
                            <a:schemeClr val="tx1"/>
                          </a:solidFill>
                          <a:latin typeface="+mn-ea"/>
                          <a:ea typeface="+mn-ea"/>
                        </a:rPr>
                        <a:t>地域新</a:t>
                      </a:r>
                      <a:r>
                        <a:rPr kumimoji="1" lang="en-US" altLang="zh-TW" sz="1200" dirty="0" err="1" smtClean="0">
                          <a:solidFill>
                            <a:schemeClr val="tx1"/>
                          </a:solidFill>
                          <a:latin typeface="+mn-ea"/>
                          <a:ea typeface="+mn-ea"/>
                        </a:rPr>
                        <a:t>MaaS</a:t>
                      </a:r>
                      <a:r>
                        <a:rPr kumimoji="1" lang="zh-TW" altLang="en-US" sz="1200" dirty="0" smtClean="0">
                          <a:solidFill>
                            <a:schemeClr val="tx1"/>
                          </a:solidFill>
                          <a:latin typeface="+mn-ea"/>
                          <a:ea typeface="+mn-ea"/>
                        </a:rPr>
                        <a:t>創出推進事業</a:t>
                      </a:r>
                      <a:r>
                        <a:rPr kumimoji="1" lang="ja-JP" altLang="en-US" sz="1200" dirty="0" smtClean="0">
                          <a:solidFill>
                            <a:schemeClr val="tx1"/>
                          </a:solidFill>
                          <a:latin typeface="+mn-ea"/>
                          <a:ea typeface="+mn-ea"/>
                        </a:rPr>
                        <a:t>」</a:t>
                      </a: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実施団体名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国土交通省 「日本版</a:t>
                      </a:r>
                      <a:r>
                        <a:rPr kumimoji="1" lang="en-US" altLang="ja-JP" sz="1200" dirty="0" err="1" smtClean="0">
                          <a:solidFill>
                            <a:schemeClr val="tx1"/>
                          </a:solidFill>
                          <a:latin typeface="+mn-ea"/>
                          <a:ea typeface="+mn-ea"/>
                        </a:rPr>
                        <a:t>MaaS</a:t>
                      </a:r>
                      <a:r>
                        <a:rPr kumimoji="1" lang="en-US" altLang="ja-JP" sz="1200" dirty="0" smtClean="0">
                          <a:solidFill>
                            <a:schemeClr val="tx1"/>
                          </a:solidFill>
                          <a:latin typeface="+mn-ea"/>
                          <a:ea typeface="+mn-ea"/>
                        </a:rPr>
                        <a:t> </a:t>
                      </a:r>
                      <a:r>
                        <a:rPr kumimoji="1" lang="ja-JP" altLang="en-US" sz="1200" dirty="0" smtClean="0">
                          <a:solidFill>
                            <a:schemeClr val="tx1"/>
                          </a:solidFill>
                          <a:latin typeface="+mn-ea"/>
                          <a:ea typeface="+mn-ea"/>
                        </a:rPr>
                        <a:t>推進・支援事業」</a:t>
                      </a:r>
                      <a:endParaRPr kumimoji="1" lang="ja-JP" altLang="en-US" sz="1200" dirty="0">
                        <a:solidFill>
                          <a:schemeClr val="tx1"/>
                        </a:solidFill>
                        <a:latin typeface="+mn-ea"/>
                        <a:ea typeface="+mn-ea"/>
                      </a:endParaRPr>
                    </a:p>
                  </a:txBody>
                  <a:tcPr/>
                </a:tc>
                <a:tc>
                  <a:txBody>
                    <a:bodyPr/>
                    <a:lstStyle/>
                    <a:p>
                      <a:r>
                        <a:rPr kumimoji="1" lang="ja-JP" altLang="en-US" sz="1200" dirty="0" smtClean="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申請者</a:t>
                      </a:r>
                      <a:endParaRPr kumimoji="1" lang="ja-JP" altLang="en-US" sz="1200" dirty="0">
                        <a:solidFill>
                          <a:schemeClr val="tx1"/>
                        </a:solidFill>
                        <a:latin typeface="+mn-ea"/>
                        <a:ea typeface="+mn-ea"/>
                      </a:endParaRP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smtClean="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smtClean="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smtClean="0">
                          <a:solidFill>
                            <a:schemeClr val="tx1"/>
                          </a:solidFill>
                          <a:latin typeface="+mn-ea"/>
                          <a:ea typeface="+mn-ea"/>
                        </a:rPr>
                        <a:t>国土交通省 「スマートシティモデルプロジェクト」</a:t>
                      </a: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団体名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smtClean="0">
                <a:latin typeface="+mn-ea"/>
                <a:ea typeface="+mn-ea"/>
              </a:rPr>
              <a:t>【</a:t>
            </a:r>
            <a:r>
              <a:rPr kumimoji="1" lang="ja-JP" altLang="en-US" sz="1400" dirty="0" smtClean="0">
                <a:latin typeface="+mn-ea"/>
                <a:ea typeface="+mn-ea"/>
              </a:rPr>
              <a:t>応募事業</a:t>
            </a:r>
            <a:r>
              <a:rPr kumimoji="1" lang="en-US" altLang="ja-JP" sz="1400" dirty="0" smtClean="0">
                <a:latin typeface="+mn-ea"/>
                <a:ea typeface="+mn-ea"/>
              </a:rPr>
              <a:t>】</a:t>
            </a:r>
            <a:r>
              <a:rPr kumimoji="1" lang="ja-JP" altLang="en-US" sz="1400" dirty="0" smtClean="0">
                <a:latin typeface="+mn-ea"/>
                <a:ea typeface="+mn-ea"/>
              </a:rPr>
              <a:t>　　</a:t>
            </a:r>
            <a:r>
              <a:rPr kumimoji="1" lang="en-US" altLang="ja-JP" sz="1400" i="1" dirty="0" smtClean="0">
                <a:solidFill>
                  <a:srgbClr val="FF0000"/>
                </a:solidFill>
                <a:latin typeface="+mn-ea"/>
                <a:ea typeface="+mn-ea"/>
              </a:rPr>
              <a:t>※</a:t>
            </a:r>
            <a:r>
              <a:rPr kumimoji="1" lang="ja-JP" altLang="en-US" sz="1400" i="1" dirty="0" smtClean="0">
                <a:solidFill>
                  <a:srgbClr val="FF0000"/>
                </a:solidFill>
                <a:latin typeface="+mn-ea"/>
                <a:ea typeface="+mn-ea"/>
              </a:rPr>
              <a:t>応募しない事業の行は削除すること</a:t>
            </a:r>
            <a:endParaRPr kumimoji="1" lang="ja-JP" altLang="en-US" sz="1400" i="1" dirty="0">
              <a:solidFill>
                <a:srgbClr val="FF0000"/>
              </a:solidFill>
              <a:latin typeface="+mn-ea"/>
              <a:ea typeface="+mn-ea"/>
            </a:endParaRPr>
          </a:p>
        </p:txBody>
      </p:sp>
      <p:sp>
        <p:nvSpPr>
          <p:cNvPr id="1236" name="テキスト ボックス 16"/>
          <p:cNvSpPr txBox="1"/>
          <p:nvPr/>
        </p:nvSpPr>
        <p:spPr>
          <a:xfrm>
            <a:off x="2674975" y="6381328"/>
            <a:ext cx="4970123" cy="399217"/>
          </a:xfrm>
          <a:prstGeom prst="rect">
            <a:avLst/>
          </a:prstGeom>
          <a:noFill/>
        </p:spPr>
        <p:txBody>
          <a:bodyPr wrap="square" rtlCol="0">
            <a:spAutoFit/>
          </a:bodyPr>
          <a:lstStyle/>
          <a:p>
            <a:pPr algn="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令和２年度までの施策名は「データ利活用型スマートシティ推進事業」</a:t>
            </a:r>
            <a:endParaRPr lang="en-US" altLang="ja-JP" sz="1000" dirty="0" smtClean="0">
              <a:latin typeface="Meiryo UI" panose="020B0604030504040204" pitchFamily="50" charset="-128"/>
              <a:ea typeface="Meiryo UI" panose="020B0604030504040204" pitchFamily="50" charset="-128"/>
            </a:endParaRPr>
          </a:p>
          <a:p>
            <a:pPr algn="r"/>
            <a:r>
              <a:rPr lang="ja-JP" altLang="en-US" sz="1000" dirty="0" smtClean="0">
                <a:latin typeface="Meiryo UI" panose="020B0604030504040204" pitchFamily="50" charset="-128"/>
                <a:ea typeface="Meiryo UI" panose="020B0604030504040204" pitchFamily="50" charset="-128"/>
              </a:rPr>
              <a:t>※2令和元年度の施策名は「新モビリティサービス推進事業」</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2</a:t>
            </a:r>
            <a:endParaRPr kumimoji="1" lang="ja-JP" altLang="en-US" sz="1480" dirty="0">
              <a:solidFill>
                <a:schemeClr val="tx1"/>
              </a:solidFill>
            </a:endParaRPr>
          </a:p>
        </p:txBody>
      </p:sp>
    </p:spTree>
    <p:extLst>
      <p:ext uri="{BB962C8B-B14F-4D97-AF65-F5344CB8AC3E}">
        <p14:creationId xmlns:p14="http://schemas.microsoft.com/office/powerpoint/2010/main" val="1763102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その他</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2" y="3476795"/>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ワーク・ライフ・バランス等推進企業に関する認定等の状況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21" name="Rectangle 66"/>
          <p:cNvSpPr>
            <a:spLocks noChangeArrowheads="1"/>
          </p:cNvSpPr>
          <p:nvPr/>
        </p:nvSpPr>
        <p:spPr>
          <a:xfrm>
            <a:off x="158683" y="3883293"/>
            <a:ext cx="8826633" cy="2438833"/>
          </a:xfrm>
          <a:prstGeom prst="rect">
            <a:avLst/>
          </a:prstGeom>
          <a:noFill/>
          <a:ln w="12700">
            <a:solidFill>
              <a:srgbClr val="00B0F0"/>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a:t>
            </a:r>
            <a:r>
              <a:rPr kumimoji="1" lang="ja-JP" altLang="ja-JP" sz="1200" b="0" i="1" u="none" strike="noStrike" kern="1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くるみん</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認定企業・プラチナくるみん認定企業）又は青少年の雇用の促進等に関する法律に基づく認定（ユースエール認定企業）の状況</a:t>
            </a: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endParaRPr kumimoji="1" lang="en-US"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22" name="Rectangle 66"/>
          <p:cNvSpPr>
            <a:spLocks noChangeArrowheads="1"/>
          </p:cNvSpPr>
          <p:nvPr/>
        </p:nvSpPr>
        <p:spPr>
          <a:xfrm>
            <a:off x="171475" y="1169229"/>
            <a:ext cx="8826633" cy="2002639"/>
          </a:xfrm>
          <a:prstGeom prst="rect">
            <a:avLst/>
          </a:prstGeom>
          <a:noFill/>
          <a:ln w="12700">
            <a:solidFill>
              <a:srgbClr val="00B0F0"/>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他の補助金や委託事業等、重複して申請しているもの等があればその内容を記載してください</a:t>
            </a:r>
            <a:endParaRPr kumimoji="1" lang="ja-JP" altLang="ja-JP" sz="1100" b="0" i="1"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24" name="正方形/長方形 10"/>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60</a:t>
            </a:r>
            <a:endParaRPr kumimoji="1" lang="ja-JP" altLang="en-US" sz="1480" dirty="0">
              <a:solidFill>
                <a:schemeClr val="tx1"/>
              </a:solidFill>
            </a:endParaRPr>
          </a:p>
        </p:txBody>
      </p:sp>
    </p:spTree>
    <p:extLst>
      <p:ext uri="{BB962C8B-B14F-4D97-AF65-F5344CB8AC3E}">
        <p14:creationId xmlns:p14="http://schemas.microsoft.com/office/powerpoint/2010/main" val="3287076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07950" y="3791511"/>
            <a:ext cx="2375818" cy="1877437"/>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a:t>
            </a:r>
            <a:r>
              <a:rPr lang="ja-JP" altLang="en-US" sz="1600" i="1" dirty="0" smtClean="0">
                <a:solidFill>
                  <a:srgbClr val="FF0000"/>
                </a:solidFill>
              </a:rPr>
              <a:t>名称、面積、人口等）</a:t>
            </a:r>
            <a:endParaRPr lang="en-US" altLang="ja-JP" sz="1600" i="1" dirty="0" smtClean="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smtClean="0">
                <a:latin typeface="Tahoma" pitchFamily="34" charset="0"/>
              </a:rPr>
              <a:t>対象</a:t>
            </a:r>
            <a:r>
              <a:rPr lang="ja-JP" altLang="en-US" sz="1600" dirty="0">
                <a:latin typeface="Tahoma" pitchFamily="34" charset="0"/>
              </a:rPr>
              <a:t>区域の</a:t>
            </a:r>
            <a:r>
              <a:rPr lang="ja-JP" altLang="en-US" sz="1600" dirty="0" smtClean="0">
                <a:latin typeface="Tahoma" pitchFamily="34" charset="0"/>
              </a:rPr>
              <a:t>ビジョン</a:t>
            </a:r>
            <a:endParaRPr lang="en-US" altLang="ja-JP" sz="1600" dirty="0" smtClean="0">
              <a:latin typeface="Tahoma" pitchFamily="34" charset="0"/>
            </a:endParaRPr>
          </a:p>
          <a:p>
            <a:pPr eaLnBrk="1" hangingPunct="1">
              <a:spcBef>
                <a:spcPct val="5000"/>
              </a:spcBef>
              <a:defRPr/>
            </a:pPr>
            <a:r>
              <a:rPr lang="ja-JP" altLang="en-US" sz="1600" i="1" dirty="0">
                <a:solidFill>
                  <a:srgbClr val="FF0000"/>
                </a:solidFill>
                <a:latin typeface="Tahoma" pitchFamily="34" charset="0"/>
              </a:rPr>
              <a:t>（</a:t>
            </a:r>
            <a:r>
              <a:rPr lang="ja-JP" altLang="en-US" sz="1600" i="1" dirty="0" smtClean="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smtClean="0">
              <a:latin typeface="Tahoma" pitchFamily="34" charset="0"/>
            </a:endParaRPr>
          </a:p>
          <a:p>
            <a:pPr eaLnBrk="1" hangingPunct="1">
              <a:spcBef>
                <a:spcPct val="5000"/>
              </a:spcBef>
              <a:defRPr/>
            </a:pPr>
            <a:endParaRPr lang="en-US" altLang="ja-JP" sz="1600" dirty="0" smtClean="0">
              <a:latin typeface="Tahoma" pitchFamily="34" charset="0"/>
            </a:endParaRPr>
          </a:p>
        </p:txBody>
      </p:sp>
      <p:sp>
        <p:nvSpPr>
          <p:cNvPr id="1243" name="Rectangle 66"/>
          <p:cNvSpPr>
            <a:spLocks noChangeArrowheads="1"/>
          </p:cNvSpPr>
          <p:nvPr/>
        </p:nvSpPr>
        <p:spPr>
          <a:xfrm>
            <a:off x="107950" y="3702459"/>
            <a:ext cx="2375818" cy="2979158"/>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smtClean="0">
                <a:solidFill>
                  <a:schemeClr val="bg1"/>
                </a:solidFill>
                <a:latin typeface="ＭＳ Ｐゴシック" panose="020B0600070205080204" pitchFamily="50" charset="-128"/>
              </a:rPr>
              <a:t>概要</a:t>
            </a:r>
            <a:r>
              <a:rPr lang="ja-JP" altLang="en-US" sz="2400" b="1" dirty="0">
                <a:solidFill>
                  <a:schemeClr val="bg1"/>
                </a:solidFill>
                <a:latin typeface="ＭＳ Ｐゴシック" panose="020B0600070205080204" pitchFamily="50" charset="-128"/>
              </a:rPr>
              <a:t>　</a:t>
            </a:r>
            <a:r>
              <a:rPr lang="en-US" altLang="ja-JP" sz="2400" b="1" dirty="0" smtClean="0">
                <a:solidFill>
                  <a:schemeClr val="bg1"/>
                </a:solidFill>
                <a:latin typeface="ＭＳ Ｐゴシック" panose="020B0600070205080204" pitchFamily="50" charset="-128"/>
              </a:rPr>
              <a:t>【</a:t>
            </a:r>
            <a:r>
              <a:rPr lang="ja-JP" altLang="en-US" sz="2400" b="1" dirty="0" smtClean="0">
                <a:solidFill>
                  <a:schemeClr val="bg1"/>
                </a:solidFill>
                <a:latin typeface="ＭＳ Ｐゴシック" panose="020B0600070205080204" pitchFamily="50" charset="-128"/>
              </a:rPr>
              <a:t>申請者名</a:t>
            </a:r>
            <a:r>
              <a:rPr lang="en-US" altLang="ja-JP" sz="2400" b="1" dirty="0" smtClean="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smtClean="0">
                <a:solidFill>
                  <a:schemeClr val="tx1"/>
                </a:solidFill>
                <a:latin typeface="+mj-ea"/>
                <a:ea typeface="+mj-ea"/>
              </a:rPr>
              <a:t>■ 事業のセールスポイント</a:t>
            </a:r>
            <a:endParaRPr lang="en-US" altLang="ja-JP" sz="1600" dirty="0" smtClean="0">
              <a:solidFill>
                <a:schemeClr val="tx1"/>
              </a:solidFill>
              <a:latin typeface="+mj-ea"/>
              <a:ea typeface="+mj-ea"/>
            </a:endParaRPr>
          </a:p>
          <a:p>
            <a:r>
              <a:rPr lang="ja-JP" altLang="en-US" sz="1600" dirty="0" smtClean="0">
                <a:solidFill>
                  <a:schemeClr val="tx1"/>
                </a:solidFill>
                <a:latin typeface="+mj-ea"/>
                <a:ea typeface="+mj-ea"/>
              </a:rPr>
              <a:t>　</a:t>
            </a:r>
            <a:r>
              <a:rPr lang="ja-JP" altLang="en-US" sz="1600" i="1" dirty="0" smtClean="0">
                <a:solidFill>
                  <a:srgbClr val="FF0000"/>
                </a:solidFill>
                <a:latin typeface="+mj-ea"/>
                <a:ea typeface="+mj-ea"/>
              </a:rPr>
              <a:t>（提案の中で特に優れている点、それにより地域にどのような変化をもたらすかを簡潔に記載）</a:t>
            </a:r>
            <a:r>
              <a:rPr lang="ja-JP" altLang="en-US" sz="1600" i="1" dirty="0">
                <a:solidFill>
                  <a:srgbClr val="FF0000"/>
                </a:solidFill>
                <a:latin typeface="+mj-ea"/>
                <a:ea typeface="+mj-ea"/>
              </a:rPr>
              <a:t>　</a:t>
            </a:r>
            <a:endParaRPr lang="en-US" altLang="ja-JP" i="1" spc="-20" dirty="0">
              <a:solidFill>
                <a:srgbClr val="FF0000"/>
              </a:solidFill>
              <a:latin typeface="+mj-ea"/>
              <a:ea typeface="+mj-ea"/>
            </a:endParaRPr>
          </a:p>
        </p:txBody>
      </p:sp>
      <p:sp>
        <p:nvSpPr>
          <p:cNvPr id="1246" name="テキスト ボックス 11"/>
          <p:cNvSpPr txBox="1"/>
          <p:nvPr/>
        </p:nvSpPr>
        <p:spPr>
          <a:xfrm>
            <a:off x="2516391" y="1700808"/>
            <a:ext cx="3096344" cy="338554"/>
          </a:xfrm>
          <a:prstGeom prst="rect">
            <a:avLst/>
          </a:prstGeom>
          <a:noFill/>
        </p:spPr>
        <p:txBody>
          <a:bodyPr wrap="square" rtlCol="0">
            <a:spAutoFit/>
          </a:bodyPr>
          <a:lstStyle/>
          <a:p>
            <a:r>
              <a:rPr lang="ja-JP" altLang="en-US" sz="1600" dirty="0" smtClean="0"/>
              <a:t>■関連</a:t>
            </a:r>
            <a:r>
              <a:rPr kumimoji="1" lang="ja-JP" altLang="en-US" sz="1600" dirty="0" smtClean="0"/>
              <a:t>事業全体の概要</a:t>
            </a:r>
            <a:endParaRPr kumimoji="1" lang="ja-JP" altLang="en-US" sz="1600" dirty="0"/>
          </a:p>
        </p:txBody>
      </p:sp>
      <p:sp>
        <p:nvSpPr>
          <p:cNvPr id="1247" name="Rectangle 66"/>
          <p:cNvSpPr>
            <a:spLocks noChangeArrowheads="1"/>
          </p:cNvSpPr>
          <p:nvPr/>
        </p:nvSpPr>
        <p:spPr>
          <a:xfrm>
            <a:off x="107950" y="1714222"/>
            <a:ext cx="2375818" cy="1870506"/>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8" name="テキスト ボックス 32"/>
          <p:cNvSpPr txBox="1"/>
          <p:nvPr/>
        </p:nvSpPr>
        <p:spPr>
          <a:xfrm>
            <a:off x="107951" y="1802219"/>
            <a:ext cx="2231801" cy="307777"/>
          </a:xfrm>
          <a:prstGeom prst="rect">
            <a:avLst/>
          </a:prstGeom>
          <a:noFill/>
        </p:spPr>
        <p:txBody>
          <a:bodyPr wrap="square" rtlCol="0">
            <a:spAutoFit/>
          </a:bodyPr>
          <a:lstStyle/>
          <a:p>
            <a:r>
              <a:rPr kumimoji="1" lang="ja-JP" altLang="en-US" sz="1400" dirty="0" smtClean="0"/>
              <a:t>位置図</a:t>
            </a:r>
            <a:endParaRPr kumimoji="1" lang="en-US" altLang="ja-JP" sz="1400" dirty="0" smtClean="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3</a:t>
            </a:r>
            <a:endParaRPr kumimoji="1" lang="ja-JP" altLang="en-US" sz="1480" dirty="0">
              <a:solidFill>
                <a:schemeClr val="tx1"/>
              </a:solidFill>
            </a:endParaRPr>
          </a:p>
        </p:txBody>
      </p:sp>
    </p:spTree>
    <p:extLst>
      <p:ext uri="{BB962C8B-B14F-4D97-AF65-F5344CB8AC3E}">
        <p14:creationId xmlns:p14="http://schemas.microsoft.com/office/powerpoint/2010/main" val="936551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smtClean="0">
                <a:solidFill>
                  <a:schemeClr val="bg1"/>
                </a:solidFill>
                <a:latin typeface="ＭＳ Ｐゴシック" panose="020B0600070205080204" pitchFamily="50" charset="-128"/>
              </a:rPr>
              <a:t>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smtClean="0">
                <a:latin typeface="Tahoma" pitchFamily="34" charset="0"/>
              </a:rPr>
              <a:t>中長期スケジュール</a:t>
            </a:r>
            <a:endParaRPr lang="ja-JP" altLang="en-US" sz="2000" b="1" dirty="0">
              <a:latin typeface="Tahoma" pitchFamily="34" charset="0"/>
            </a:endParaRPr>
          </a:p>
        </p:txBody>
      </p:sp>
      <p:sp>
        <p:nvSpPr>
          <p:cNvPr id="1350" name="正方形/長方形 22"/>
          <p:cNvSpPr/>
          <p:nvPr/>
        </p:nvSpPr>
        <p:spPr>
          <a:xfrm>
            <a:off x="108536" y="1084321"/>
            <a:ext cx="8712285" cy="523220"/>
          </a:xfrm>
          <a:prstGeom prst="rect">
            <a:avLst/>
          </a:prstGeom>
        </p:spPr>
        <p:txBody>
          <a:bodyPr wrap="square">
            <a:spAutoFit/>
          </a:bodyPr>
          <a:lstStyle/>
          <a:p>
            <a:r>
              <a:rPr lang="en-US" altLang="ja-JP" sz="1400" i="1" dirty="0" smtClean="0">
                <a:solidFill>
                  <a:srgbClr val="FF0000"/>
                </a:solidFill>
              </a:rPr>
              <a:t>※</a:t>
            </a:r>
            <a:r>
              <a:rPr lang="ja-JP" altLang="en-US" sz="1400" i="1" dirty="0" smtClean="0">
                <a:solidFill>
                  <a:srgbClr val="FF0000"/>
                </a:solidFill>
              </a:rPr>
              <a:t>　実施地域における中長期の全体スケジュールを整理</a:t>
            </a:r>
            <a:r>
              <a:rPr lang="ja-JP" altLang="en-US" sz="1400" i="1" dirty="0">
                <a:solidFill>
                  <a:srgbClr val="FF0000"/>
                </a:solidFill>
              </a:rPr>
              <a:t>し記入してください。</a:t>
            </a:r>
          </a:p>
          <a:p>
            <a:r>
              <a:rPr lang="ja-JP" altLang="en-US" sz="1400" i="1" dirty="0" smtClean="0">
                <a:solidFill>
                  <a:srgbClr val="FF0000"/>
                </a:solidFill>
              </a:rPr>
              <a:t>（</a:t>
            </a:r>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graphicFrame>
        <p:nvGraphicFramePr>
          <p:cNvPr id="1353" name="表 79"/>
          <p:cNvGraphicFramePr>
            <a:graphicFrameLocks noGrp="1"/>
          </p:cNvGraphicFramePr>
          <p:nvPr>
            <p:extLst>
              <p:ext uri="{D42A27DB-BD31-4B8C-83A1-F6EECF244321}">
                <p14:modId xmlns:p14="http://schemas.microsoft.com/office/powerpoint/2010/main" val="1458247843"/>
              </p:ext>
            </p:extLst>
          </p:nvPr>
        </p:nvGraphicFramePr>
        <p:xfrm>
          <a:off x="240811" y="1556792"/>
          <a:ext cx="8676709" cy="462163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2023</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2024</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〇〇〇〇</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（先端的サービス）</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〇〇〇〇</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（先端的サービス）</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〇〇〇〇</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（先端的サービス）</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smtClean="0">
                          <a:latin typeface="Meiryo UI" panose="020B0604030504040204" pitchFamily="50" charset="-128"/>
                          <a:ea typeface="Meiryo UI" panose="020B0604030504040204" pitchFamily="50" charset="-128"/>
                        </a:rPr>
                        <a:t>データ連携基盤</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274771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54655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実証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56" name="テキスト ボックス 82"/>
          <p:cNvSpPr txBox="1"/>
          <p:nvPr/>
        </p:nvSpPr>
        <p:spPr>
          <a:xfrm>
            <a:off x="2546104" y="255680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smtClean="0">
                <a:solidFill>
                  <a:prstClr val="black"/>
                </a:solidFill>
                <a:latin typeface="Meiryo UI" panose="020B0604030504040204" pitchFamily="50" charset="-128"/>
                <a:ea typeface="Meiryo UI" panose="020B0604030504040204" pitchFamily="50" charset="-128"/>
              </a:rPr>
              <a:t>実装</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357" name="右矢印 83"/>
          <p:cNvSpPr/>
          <p:nvPr/>
        </p:nvSpPr>
        <p:spPr>
          <a:xfrm>
            <a:off x="2714073" y="275236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41066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16391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実証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60" name="テキスト ボックス 86"/>
          <p:cNvSpPr txBox="1"/>
          <p:nvPr/>
        </p:nvSpPr>
        <p:spPr>
          <a:xfrm>
            <a:off x="4220543" y="323666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smtClean="0">
                <a:solidFill>
                  <a:prstClr val="black"/>
                </a:solidFill>
                <a:latin typeface="Meiryo UI" panose="020B0604030504040204" pitchFamily="50" charset="-128"/>
                <a:ea typeface="Meiryo UI" panose="020B0604030504040204" pitchFamily="50" charset="-128"/>
              </a:rPr>
              <a:t>実装</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361" name="右矢印 87"/>
          <p:cNvSpPr/>
          <p:nvPr/>
        </p:nvSpPr>
        <p:spPr>
          <a:xfrm>
            <a:off x="4280978" y="341540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365104"/>
            <a:ext cx="342909" cy="1015663"/>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p:txBody>
      </p:sp>
      <p:sp>
        <p:nvSpPr>
          <p:cNvPr id="1363" name="山形 89"/>
          <p:cNvSpPr/>
          <p:nvPr/>
        </p:nvSpPr>
        <p:spPr>
          <a:xfrm>
            <a:off x="796060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585243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5855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58924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システム開発</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71" name="山形 97"/>
          <p:cNvSpPr/>
          <p:nvPr/>
        </p:nvSpPr>
        <p:spPr>
          <a:xfrm>
            <a:off x="2921823"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585476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585155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584848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59336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運用</a:t>
            </a:r>
            <a:r>
              <a:rPr lang="ja-JP" altLang="en-US" sz="1200" dirty="0">
                <a:solidFill>
                  <a:prstClr val="black"/>
                </a:solidFill>
                <a:latin typeface="Meiryo UI" panose="020B0604030504040204" pitchFamily="50" charset="-128"/>
                <a:ea typeface="Meiryo UI" panose="020B0604030504040204" pitchFamily="50" charset="-128"/>
              </a:rPr>
              <a:t>開始</a:t>
            </a:r>
          </a:p>
        </p:txBody>
      </p:sp>
      <p:sp>
        <p:nvSpPr>
          <p:cNvPr id="1380" name="楕円 106"/>
          <p:cNvSpPr/>
          <p:nvPr/>
        </p:nvSpPr>
        <p:spPr>
          <a:xfrm>
            <a:off x="2222801" y="584344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1" name="右矢印 107"/>
          <p:cNvSpPr/>
          <p:nvPr/>
        </p:nvSpPr>
        <p:spPr>
          <a:xfrm>
            <a:off x="2743632" y="406015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03934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387648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388216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05105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385649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smtClean="0">
                <a:solidFill>
                  <a:prstClr val="black"/>
                </a:solidFill>
                <a:latin typeface="Meiryo UI" panose="020B0604030504040204" pitchFamily="50" charset="-128"/>
                <a:ea typeface="Meiryo UI" panose="020B0604030504040204" pitchFamily="50" charset="-128"/>
              </a:rPr>
              <a:t>実装</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387" name="楕円 113"/>
          <p:cNvSpPr/>
          <p:nvPr/>
        </p:nvSpPr>
        <p:spPr>
          <a:xfrm>
            <a:off x="3537922" y="18865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09407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smtClean="0">
                <a:solidFill>
                  <a:prstClr val="black"/>
                </a:solidFill>
                <a:latin typeface="Meiryo UI" panose="020B0604030504040204" pitchFamily="50" charset="-128"/>
                <a:ea typeface="Meiryo UI" panose="020B0604030504040204" pitchFamily="50" charset="-128"/>
              </a:rPr>
              <a:t>10</a:t>
            </a:r>
            <a:r>
              <a:rPr lang="ja-JP" altLang="en-US" sz="1200" dirty="0" smtClean="0">
                <a:solidFill>
                  <a:prstClr val="black"/>
                </a:solidFill>
                <a:latin typeface="Meiryo UI" panose="020B0604030504040204" pitchFamily="50" charset="-128"/>
                <a:ea typeface="Meiryo UI" panose="020B0604030504040204" pitchFamily="50" charset="-128"/>
              </a:rPr>
              <a:t>月：〇〇事業完成</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89" name="楕円 117"/>
          <p:cNvSpPr/>
          <p:nvPr/>
        </p:nvSpPr>
        <p:spPr>
          <a:xfrm>
            <a:off x="4258002" y="189027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09783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a:t>
            </a:r>
            <a:r>
              <a:rPr lang="ja-JP" altLang="en-US" sz="1200" dirty="0" smtClean="0">
                <a:solidFill>
                  <a:prstClr val="black"/>
                </a:solidFill>
                <a:latin typeface="Meiryo UI" panose="020B0604030504040204" pitchFamily="50" charset="-128"/>
                <a:ea typeface="Meiryo UI" panose="020B0604030504040204" pitchFamily="50" charset="-128"/>
              </a:rPr>
              <a:t>月：国際イベント開催</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91" name="楕円 119"/>
          <p:cNvSpPr/>
          <p:nvPr/>
        </p:nvSpPr>
        <p:spPr>
          <a:xfrm>
            <a:off x="2097762" y="188388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09124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smtClean="0">
                <a:solidFill>
                  <a:prstClr val="black"/>
                </a:solidFill>
                <a:latin typeface="Meiryo UI" panose="020B0604030504040204" pitchFamily="50" charset="-128"/>
                <a:ea typeface="Meiryo UI" panose="020B0604030504040204" pitchFamily="50" charset="-128"/>
              </a:rPr>
              <a:t>月：市庁舎完成</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10</a:t>
            </a:r>
            <a:endParaRPr kumimoji="1" lang="ja-JP" altLang="en-US" sz="1480" dirty="0">
              <a:solidFill>
                <a:schemeClr val="tx1"/>
              </a:solidFill>
            </a:endParaRPr>
          </a:p>
        </p:txBody>
      </p:sp>
    </p:spTree>
    <p:extLst>
      <p:ext uri="{BB962C8B-B14F-4D97-AF65-F5344CB8AC3E}">
        <p14:creationId xmlns:p14="http://schemas.microsoft.com/office/powerpoint/2010/main" val="3280879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33" name="オブジェクト 4" hidden="1"/>
          <p:cNvGraphicFramePr>
            <a:graphicFrameLocks noChangeAspect="1"/>
          </p:cNvGraphicFramePr>
          <p:nvPr/>
        </p:nvGraphicFramePr>
        <p:xfrm>
          <a:off x="1466" y="265235"/>
          <a:ext cx="1466" cy="1466"/>
        </p:xfrm>
        <a:graphic>
          <a:graphicData uri="http://schemas.openxmlformats.org/presentationml/2006/ole">
            <mc:AlternateContent xmlns:mc="http://schemas.openxmlformats.org/markup-compatibility/2006">
              <mc:Choice xmlns:v="urn:schemas-microsoft-com:vml" Requires="v">
                <p:oleObj spid="_x0000_s4111" name="think-cell スライド" r:id="rId4" imgW="554" imgH="551" progId="TCLayout.ActiveDocument.1">
                  <p:embed/>
                </p:oleObj>
              </mc:Choice>
              <mc:Fallback>
                <p:oleObj name="think-cell スライド" r:id="rId4" imgW="554" imgH="551" progId="TCLayout.ActiveDocument.1">
                  <p:embed/>
                  <p:pic>
                    <p:nvPicPr>
                      <p:cNvPr id="0" name="オブジェクト 4" hidden="1"/>
                      <p:cNvPicPr>
                        <a:picLocks noChangeAspect="1"/>
                      </p:cNvPicPr>
                      <p:nvPr/>
                    </p:nvPicPr>
                    <p:blipFill>
                      <a:blip r:embed="rId5"/>
                      <a:stretch>
                        <a:fillRect/>
                      </a:stretch>
                    </p:blipFill>
                    <p:spPr>
                      <a:xfrm>
                        <a:off x="1466" y="265235"/>
                        <a:ext cx="1466" cy="1466"/>
                      </a:xfrm>
                      <a:prstGeom prst="rect">
                        <a:avLst/>
                      </a:prstGeom>
                    </p:spPr>
                  </p:pic>
                </p:oleObj>
              </mc:Fallback>
            </mc:AlternateContent>
          </a:graphicData>
        </a:graphic>
      </p:graphicFrame>
      <p:sp>
        <p:nvSpPr>
          <p:cNvPr id="1834" name="正方形/長方形 6" hidden="1"/>
          <p:cNvSpPr/>
          <p:nvPr>
            <p:custDataLst>
              <p:tags r:id="rId2"/>
            </p:custDataLst>
          </p:nvPr>
        </p:nvSpPr>
        <p:spPr>
          <a:xfrm>
            <a:off x="0" y="263769"/>
            <a:ext cx="146538" cy="146538"/>
          </a:xfrm>
          <a:prstGeom prst="rect">
            <a:avLst/>
          </a:prstGeom>
          <a:solidFill>
            <a:srgbClr val="DDDDDD"/>
          </a:solidFill>
          <a:ln w="9525">
            <a:solidFill>
              <a:srgbClr val="B2B2B2"/>
            </a:solidFill>
            <a:miter lim="800000"/>
            <a:headEnd/>
            <a:tailEnd/>
          </a:ln>
          <a:effectLst/>
        </p:spPr>
        <p:txBody>
          <a:bodyPr wrap="none" lIns="0" tIns="0" rIns="0" bIns="0"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0" lang="zh-TW"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835" name="正方形/長方形 46"/>
          <p:cNvSpPr/>
          <p:nvPr/>
        </p:nvSpPr>
        <p:spPr>
          <a:xfrm>
            <a:off x="692" y="7122"/>
            <a:ext cx="9153180" cy="771740"/>
          </a:xfrm>
          <a:prstGeom prst="rect">
            <a:avLst/>
          </a:prstGeom>
          <a:solidFill>
            <a:srgbClr val="00B0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●●事業</a:t>
            </a:r>
            <a:r>
              <a:rPr kumimoji="1" lang="en-US" altLang="ja-JP" sz="18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a:t>
            </a:r>
            <a:r>
              <a:rPr kumimoji="1" lang="ja-JP" altLang="en-US" sz="18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a:t>
            </a:r>
            <a:r>
              <a:rPr kumimoji="1" lang="en-US" altLang="ja-JP" sz="1800" b="1" i="0" u="none" strike="noStrike" kern="1200" cap="none" spc="0" normalizeH="0" baseline="0" noProof="0" dirty="0" err="1">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MaaS</a:t>
            </a:r>
            <a:r>
              <a:rPr kumimoji="1" lang="ja-JP" altLang="en-US" sz="18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プロジェクト　（●●</a:t>
            </a:r>
            <a:r>
              <a:rPr kumimoji="1" lang="zh-TW" altLang="en-US" sz="1800" b="1" i="0" u="none" strike="noStrike" kern="1200" cap="none" spc="0" normalizeH="0" baseline="0" noProof="0" dirty="0">
                <a:ln>
                  <a:noFill/>
                </a:ln>
                <a:solidFill>
                  <a:prstClr val="white"/>
                </a:solidFill>
                <a:effectLst/>
                <a:uLnTx/>
                <a:uFillTx/>
                <a:latin typeface="新細明體"/>
                <a:cs typeface="Arial" panose="020B0604020202020204" pitchFamily="34" charset="0"/>
              </a:rPr>
              <a:t>県　</a:t>
            </a:r>
            <a:r>
              <a:rPr kumimoji="1" lang="ja-JP" altLang="en-US" sz="18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●●市）</a:t>
            </a:r>
            <a:endParaRPr kumimoji="1" lang="en-US" altLang="ja-JP"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endParaRPr>
          </a:p>
        </p:txBody>
      </p:sp>
      <p:graphicFrame>
        <p:nvGraphicFramePr>
          <p:cNvPr id="1836" name="表 73"/>
          <p:cNvGraphicFramePr>
            <a:graphicFrameLocks noGrp="1"/>
          </p:cNvGraphicFramePr>
          <p:nvPr>
            <p:extLst/>
          </p:nvPr>
        </p:nvGraphicFramePr>
        <p:xfrm>
          <a:off x="46600" y="2276872"/>
          <a:ext cx="4485376" cy="2448272"/>
        </p:xfrm>
        <a:graphic>
          <a:graphicData uri="http://schemas.openxmlformats.org/drawingml/2006/table">
            <a:tbl>
              <a:tblPr>
                <a:tableStyleId>{5C22544A-7EE6-4342-B048-85BDC9FD1C3A}</a:tableStyleId>
              </a:tblPr>
              <a:tblGrid>
                <a:gridCol w="4485376">
                  <a:extLst>
                    <a:ext uri="{9D8B030D-6E8A-4147-A177-3AD203B41FA5}">
                      <a16:colId xmlns:a16="http://schemas.microsoft.com/office/drawing/2014/main" val="20000"/>
                    </a:ext>
                  </a:extLst>
                </a:gridCol>
              </a:tblGrid>
              <a:tr h="216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bg1"/>
                          </a:solidFill>
                          <a:latin typeface="+mn-ea"/>
                          <a:ea typeface="+mn-ea"/>
                          <a:cs typeface="Arial" panose="020B0604020202020204" pitchFamily="34" charset="0"/>
                        </a:rPr>
                        <a:t>地域の交通課題</a:t>
                      </a:r>
                      <a:endParaRPr kumimoji="1" lang="ja-JP" altLang="en-US" sz="1100" b="1" dirty="0">
                        <a:solidFill>
                          <a:schemeClr val="bg1"/>
                        </a:solidFill>
                        <a:latin typeface="+mn-ea"/>
                        <a:ea typeface="+mn-ea"/>
                        <a:cs typeface="Arial" panose="020B0604020202020204" pitchFamily="34" charset="0"/>
                      </a:endParaRPr>
                    </a:p>
                  </a:txBody>
                  <a:tcPr marL="85906" marR="85906" marT="42953" marB="42953">
                    <a:solidFill>
                      <a:srgbClr val="00B0F0"/>
                    </a:solidFill>
                  </a:tcPr>
                </a:tc>
                <a:extLst>
                  <a:ext uri="{0D108BD9-81ED-4DB2-BD59-A6C34878D82A}">
                    <a16:rowId xmlns:a16="http://schemas.microsoft.com/office/drawing/2014/main" val="10000"/>
                  </a:ext>
                </a:extLst>
              </a:tr>
              <a:tr h="2194726">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新たなモビリティサービスの社会実装に取り組むに至った、地域の抱える交通課題及びその背景にある問題についての認識を簡潔に記載してください。</a:t>
                      </a:r>
                      <a:endParaRPr kumimoji="1" lang="en-US" altLang="ja-JP" sz="1000" i="1" kern="1200" dirty="0">
                        <a:solidFill>
                          <a:srgbClr val="FF0000"/>
                        </a:solidFill>
                        <a:latin typeface="+mn-ea"/>
                        <a:ea typeface="+mn-ea"/>
                        <a:cs typeface="Arial" panose="020B0604020202020204" pitchFamily="34" charset="0"/>
                      </a:endParaRP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また、上記地域の社会課題・新たなモビリティサービスの社会実装と今回の申請で選択したテーマ・フィールドとの関係性についても簡潔に記載してください</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適宜図表の挿入など地域の実情が伝わる工夫をお願いします</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900" kern="1200" dirty="0">
                        <a:solidFill>
                          <a:srgbClr val="0064C8"/>
                        </a:solidFill>
                        <a:latin typeface="+mn-ea"/>
                        <a:ea typeface="+mn-ea"/>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1837" name="表 77"/>
          <p:cNvGraphicFramePr>
            <a:graphicFrameLocks noGrp="1"/>
          </p:cNvGraphicFramePr>
          <p:nvPr>
            <p:extLst/>
          </p:nvPr>
        </p:nvGraphicFramePr>
        <p:xfrm>
          <a:off x="4623826" y="854811"/>
          <a:ext cx="4417607" cy="4230373"/>
        </p:xfrm>
        <a:graphic>
          <a:graphicData uri="http://schemas.openxmlformats.org/drawingml/2006/table">
            <a:tbl>
              <a:tblPr>
                <a:tableStyleId>{00A15C55-8517-42AA-B614-E9B94910E393}</a:tableStyleId>
              </a:tblPr>
              <a:tblGrid>
                <a:gridCol w="764076">
                  <a:extLst>
                    <a:ext uri="{9D8B030D-6E8A-4147-A177-3AD203B41FA5}">
                      <a16:colId xmlns:a16="http://schemas.microsoft.com/office/drawing/2014/main" val="20000"/>
                    </a:ext>
                  </a:extLst>
                </a:gridCol>
                <a:gridCol w="3653531">
                  <a:extLst>
                    <a:ext uri="{9D8B030D-6E8A-4147-A177-3AD203B41FA5}">
                      <a16:colId xmlns:a16="http://schemas.microsoft.com/office/drawing/2014/main" val="20001"/>
                    </a:ext>
                  </a:extLst>
                </a:gridCol>
              </a:tblGrid>
              <a:tr h="25771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bg1"/>
                          </a:solidFill>
                          <a:latin typeface="+mn-ea"/>
                          <a:ea typeface="+mn-ea"/>
                        </a:rPr>
                        <a:t>実証実験の概要</a:t>
                      </a:r>
                      <a:endParaRPr kumimoji="1" lang="ja-JP" altLang="en-US" sz="1100" b="1" dirty="0">
                        <a:solidFill>
                          <a:schemeClr val="bg1"/>
                        </a:solidFill>
                        <a:latin typeface="+mn-ea"/>
                        <a:ea typeface="+mn-ea"/>
                        <a:cs typeface="Arial" panose="020B0604020202020204" pitchFamily="34" charset="0"/>
                      </a:endParaRPr>
                    </a:p>
                  </a:txBody>
                  <a:tcPr marL="93065" marR="93065" marT="46532" marB="46532">
                    <a:solidFill>
                      <a:srgbClr val="00B0F0"/>
                    </a:solidFill>
                  </a:tcPr>
                </a:tc>
                <a:tc hMerge="1">
                  <a:txBody>
                    <a:bodyPr/>
                    <a:lstStyle/>
                    <a:p>
                      <a:endParaRPr kumimoji="1" lang="ja-JP" altLang="en-US"/>
                    </a:p>
                  </a:txBody>
                  <a:tcPr/>
                </a:tc>
                <a:extLst>
                  <a:ext uri="{0D108BD9-81ED-4DB2-BD59-A6C34878D82A}">
                    <a16:rowId xmlns:a16="http://schemas.microsoft.com/office/drawing/2014/main" val="10000"/>
                  </a:ext>
                </a:extLst>
              </a:tr>
              <a:tr h="826978">
                <a:tc>
                  <a:txBody>
                    <a:bodyPr/>
                    <a:lstStyle/>
                    <a:p>
                      <a:pPr marL="0" indent="0">
                        <a:spcAft>
                          <a:spcPts val="0"/>
                        </a:spcAft>
                        <a:buFont typeface="Arial" panose="020B0604020202020204" pitchFamily="34" charset="0"/>
                        <a:buNone/>
                      </a:pPr>
                      <a:r>
                        <a:rPr lang="ja-JP" altLang="en-US" sz="1000" dirty="0">
                          <a:solidFill>
                            <a:sysClr val="windowText" lastClr="000000"/>
                          </a:solidFill>
                          <a:latin typeface="+mn-ea"/>
                          <a:ea typeface="+mn-ea"/>
                          <a:cs typeface="Arial" panose="020B0604020202020204" pitchFamily="34" charset="0"/>
                        </a:rPr>
                        <a:t>検証命題・</a:t>
                      </a:r>
                      <a:endParaRPr lang="en-US" altLang="ja-JP" sz="1000" dirty="0">
                        <a:solidFill>
                          <a:sysClr val="windowText" lastClr="000000"/>
                        </a:solidFill>
                        <a:latin typeface="+mn-ea"/>
                        <a:ea typeface="+mn-ea"/>
                        <a:cs typeface="Arial" panose="020B0604020202020204" pitchFamily="34" charset="0"/>
                      </a:endParaRPr>
                    </a:p>
                    <a:p>
                      <a:pPr marL="0" indent="0">
                        <a:spcAft>
                          <a:spcPts val="0"/>
                        </a:spcAft>
                        <a:buFont typeface="Arial" panose="020B0604020202020204" pitchFamily="34" charset="0"/>
                        <a:buNone/>
                      </a:pPr>
                      <a:r>
                        <a:rPr lang="ja-JP" altLang="en-US" sz="1000" dirty="0">
                          <a:solidFill>
                            <a:sysClr val="windowText" lastClr="000000"/>
                          </a:solidFill>
                          <a:latin typeface="+mn-ea"/>
                          <a:ea typeface="+mn-ea"/>
                          <a:cs typeface="Arial" panose="020B0604020202020204" pitchFamily="34" charset="0"/>
                        </a:rPr>
                        <a:t>検証手法</a:t>
                      </a:r>
                    </a:p>
                  </a:txBody>
                  <a:tcPr marL="85906" marR="85906" marT="42953" marB="42953" anchor="ctr">
                    <a:solidFill>
                      <a:schemeClr val="accent5">
                        <a:lumMod val="20000"/>
                        <a:lumOff val="80000"/>
                      </a:schemeClr>
                    </a:solidFill>
                  </a:tcPr>
                </a:tc>
                <a:tc>
                  <a:txBody>
                    <a:bodyPr/>
                    <a:lstStyle/>
                    <a:p>
                      <a:pPr marL="171450" indent="-171450">
                        <a:spcAft>
                          <a:spcPts val="0"/>
                        </a:spcAft>
                        <a:buFont typeface="Arial" panose="020B0604020202020204" pitchFamily="34" charset="0"/>
                        <a:buChar char="•"/>
                      </a:pPr>
                      <a:r>
                        <a:rPr lang="ja-JP" altLang="en-US" sz="1000" b="0" i="1" u="none" dirty="0">
                          <a:solidFill>
                            <a:srgbClr val="FF0000"/>
                          </a:solidFill>
                          <a:latin typeface="+mn-ea"/>
                          <a:ea typeface="+mn-ea"/>
                          <a:cs typeface="Arial" panose="020B0604020202020204" pitchFamily="34" charset="0"/>
                        </a:rPr>
                        <a:t>事業計画における位置付けを明らかにしたうえで、実証実験で具体的に明らかにしたいこと（検証命題）及び命題を明らかにするための具体的な手法を記載して下さい。</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3142691">
                <a:tc>
                  <a:txBody>
                    <a:bodyPr/>
                    <a:lstStyle/>
                    <a:p>
                      <a:pPr marL="0" indent="0">
                        <a:spcAft>
                          <a:spcPts val="0"/>
                        </a:spcAft>
                        <a:buFont typeface="Arial" panose="020B0604020202020204" pitchFamily="34" charset="0"/>
                        <a:buNone/>
                      </a:pPr>
                      <a:r>
                        <a:rPr lang="ja-JP" altLang="en-US" sz="1000" dirty="0">
                          <a:solidFill>
                            <a:sysClr val="windowText" lastClr="000000"/>
                          </a:solidFill>
                          <a:latin typeface="+mn-ea"/>
                          <a:ea typeface="+mn-ea"/>
                          <a:cs typeface="Arial" panose="020B0604020202020204" pitchFamily="34" charset="0"/>
                        </a:rPr>
                        <a:t>実証実験</a:t>
                      </a:r>
                      <a:endParaRPr lang="en-US" altLang="ja-JP" sz="1000" dirty="0">
                        <a:solidFill>
                          <a:sysClr val="windowText" lastClr="000000"/>
                        </a:solidFill>
                        <a:latin typeface="+mn-ea"/>
                        <a:ea typeface="+mn-ea"/>
                        <a:cs typeface="Arial" panose="020B0604020202020204" pitchFamily="34" charset="0"/>
                      </a:endParaRPr>
                    </a:p>
                    <a:p>
                      <a:pPr marL="0" indent="0">
                        <a:spcAft>
                          <a:spcPts val="0"/>
                        </a:spcAft>
                        <a:buFont typeface="Arial" panose="020B0604020202020204" pitchFamily="34" charset="0"/>
                        <a:buNone/>
                      </a:pPr>
                      <a:r>
                        <a:rPr lang="ja-JP" altLang="en-US" sz="1000" dirty="0">
                          <a:solidFill>
                            <a:sysClr val="windowText" lastClr="000000"/>
                          </a:solidFill>
                          <a:latin typeface="+mn-ea"/>
                          <a:ea typeface="+mn-ea"/>
                          <a:cs typeface="Arial" panose="020B0604020202020204" pitchFamily="34" charset="0"/>
                        </a:rPr>
                        <a:t>内容</a:t>
                      </a:r>
                    </a:p>
                  </a:txBody>
                  <a:tcPr marL="85906" marR="85906" marT="42953" marB="42953" anchor="ctr">
                    <a:solidFill>
                      <a:schemeClr val="accent5">
                        <a:lumMod val="20000"/>
                        <a:lumOff val="80000"/>
                      </a:schemeClr>
                    </a:solidFill>
                  </a:tcPr>
                </a:tc>
                <a:tc>
                  <a:txBody>
                    <a:bodyPr/>
                    <a:lstStyle/>
                    <a:p>
                      <a:pPr marL="171450" indent="-171450">
                        <a:spcAft>
                          <a:spcPts val="0"/>
                        </a:spcAft>
                        <a:buFont typeface="Arial" panose="020B0604020202020204" pitchFamily="34" charset="0"/>
                        <a:buChar char="•"/>
                      </a:pPr>
                      <a:r>
                        <a:rPr lang="ja-JP" altLang="en-US" sz="1000" i="1" dirty="0">
                          <a:solidFill>
                            <a:srgbClr val="FF0000"/>
                          </a:solidFill>
                          <a:latin typeface="+mn-ea"/>
                          <a:ea typeface="+mn-ea"/>
                          <a:cs typeface="Arial" panose="020B0604020202020204" pitchFamily="34" charset="0"/>
                        </a:rPr>
                        <a:t>今回実施する実証実験の詳細（実施目的、実施場所、実施期間、想定利用者、運行形態・運賃体系）を具体的に記載ください</a:t>
                      </a:r>
                      <a:endParaRPr lang="en-US" altLang="ja-JP" sz="1000" i="1" dirty="0">
                        <a:solidFill>
                          <a:srgbClr val="FF0000"/>
                        </a:solidFill>
                        <a:latin typeface="+mn-ea"/>
                        <a:ea typeface="+mn-ea"/>
                        <a:cs typeface="Arial" panose="020B0604020202020204" pitchFamily="34" charset="0"/>
                      </a:endParaRP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適宜図表の挿入など地域の実情が伝わる工夫をお願いします</a:t>
                      </a:r>
                      <a:endParaRPr lang="en-US" altLang="ja-JP" sz="1000" i="1" dirty="0">
                        <a:solidFill>
                          <a:srgbClr val="FF0000"/>
                        </a:solidFill>
                        <a:latin typeface="+mn-ea"/>
                        <a:ea typeface="+mn-ea"/>
                        <a:cs typeface="Arial" panose="020B0604020202020204" pitchFamily="34" charset="0"/>
                      </a:endParaRPr>
                    </a:p>
                    <a:p>
                      <a:pPr marL="171450" indent="-171450">
                        <a:spcAft>
                          <a:spcPts val="0"/>
                        </a:spcAft>
                        <a:buFont typeface="Arial" panose="020B0604020202020204" pitchFamily="34" charset="0"/>
                        <a:buChar char="•"/>
                      </a:pPr>
                      <a:endParaRPr lang="ja-JP" altLang="en-US" sz="1000" i="1" dirty="0">
                        <a:solidFill>
                          <a:srgbClr val="FF0000"/>
                        </a:solidFill>
                        <a:latin typeface="+mn-ea"/>
                        <a:ea typeface="+mn-ea"/>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1838" name="表 17"/>
          <p:cNvGraphicFramePr>
            <a:graphicFrameLocks noGrp="1"/>
          </p:cNvGraphicFramePr>
          <p:nvPr>
            <p:extLst/>
          </p:nvPr>
        </p:nvGraphicFramePr>
        <p:xfrm>
          <a:off x="51810" y="4801093"/>
          <a:ext cx="4480166" cy="2007714"/>
        </p:xfrm>
        <a:graphic>
          <a:graphicData uri="http://schemas.openxmlformats.org/drawingml/2006/table">
            <a:tbl>
              <a:tblPr>
                <a:tableStyleId>{5C22544A-7EE6-4342-B048-85BDC9FD1C3A}</a:tableStyleId>
              </a:tblPr>
              <a:tblGrid>
                <a:gridCol w="823724">
                  <a:extLst>
                    <a:ext uri="{9D8B030D-6E8A-4147-A177-3AD203B41FA5}">
                      <a16:colId xmlns:a16="http://schemas.microsoft.com/office/drawing/2014/main" val="20000"/>
                    </a:ext>
                  </a:extLst>
                </a:gridCol>
                <a:gridCol w="3656442">
                  <a:extLst>
                    <a:ext uri="{9D8B030D-6E8A-4147-A177-3AD203B41FA5}">
                      <a16:colId xmlns:a16="http://schemas.microsoft.com/office/drawing/2014/main" val="20001"/>
                    </a:ext>
                  </a:extLst>
                </a:gridCol>
              </a:tblGrid>
              <a:tr h="30726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bg1"/>
                          </a:solidFill>
                          <a:latin typeface="+mn-ea"/>
                          <a:ea typeface="+mn-ea"/>
                          <a:cs typeface="Arial" panose="020B0604020202020204" pitchFamily="34" charset="0"/>
                        </a:rPr>
                        <a:t>社会実装に取り組んでいる新しいモビリティサービス</a:t>
                      </a:r>
                      <a:endParaRPr kumimoji="1" lang="ja-JP" altLang="en-US" sz="1100" b="1" dirty="0">
                        <a:solidFill>
                          <a:schemeClr val="bg1"/>
                        </a:solidFill>
                        <a:latin typeface="+mn-ea"/>
                        <a:ea typeface="+mn-ea"/>
                        <a:cs typeface="Arial" panose="020B0604020202020204" pitchFamily="34" charset="0"/>
                      </a:endParaRPr>
                    </a:p>
                  </a:txBody>
                  <a:tcPr marL="93065" marR="93065" marT="46532" marB="46532">
                    <a:solidFill>
                      <a:srgbClr val="00B0F0"/>
                    </a:solidFill>
                  </a:tcPr>
                </a:tc>
                <a:tc hMerge="1">
                  <a:txBody>
                    <a:bodyPr/>
                    <a:lstStyle/>
                    <a:p>
                      <a:endParaRPr kumimoji="1" lang="ja-JP" altLang="en-US"/>
                    </a:p>
                  </a:txBody>
                  <a:tcPr/>
                </a:tc>
                <a:extLst>
                  <a:ext uri="{0D108BD9-81ED-4DB2-BD59-A6C34878D82A}">
                    <a16:rowId xmlns:a16="http://schemas.microsoft.com/office/drawing/2014/main" val="10000"/>
                  </a:ext>
                </a:extLst>
              </a:tr>
              <a:tr h="103425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ysClr val="windowText" lastClr="000000"/>
                          </a:solidFill>
                          <a:latin typeface="+mn-ea"/>
                          <a:ea typeface="+mn-ea"/>
                          <a:cs typeface="Arial" panose="020B0604020202020204" pitchFamily="34" charset="0"/>
                        </a:rPr>
                        <a:t>事業計画</a:t>
                      </a:r>
                    </a:p>
                  </a:txBody>
                  <a:tcPr marL="85906" marR="85906" marT="42953" marB="42953" anchor="ctr">
                    <a:solidFill>
                      <a:schemeClr val="accent5">
                        <a:lumMod val="20000"/>
                        <a:lumOff val="80000"/>
                      </a:schemeClr>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交通課題の解決に向け、近い将来の社会実装を計画している新しいモビリティサービスのサービス内容・ビジネスモデル等を簡潔に記載してください</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66618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ysClr val="windowText" lastClr="000000"/>
                          </a:solidFill>
                          <a:latin typeface="+mn-ea"/>
                          <a:ea typeface="+mn-ea"/>
                          <a:cs typeface="Arial" panose="020B0604020202020204" pitchFamily="34" charset="0"/>
                        </a:rPr>
                        <a:t>想定利用者</a:t>
                      </a:r>
                    </a:p>
                  </a:txBody>
                  <a:tcPr marL="85906" marR="85906" marT="42953" marB="42953" anchor="ctr">
                    <a:solidFill>
                      <a:schemeClr val="accent5">
                        <a:lumMod val="20000"/>
                        <a:lumOff val="80000"/>
                      </a:schemeClr>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社会実装する新しいモビリティサービスの想定利用者の属性（性別、年齢層、主な移動目的）を簡潔に記載ください</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1839" name="表 20"/>
          <p:cNvGraphicFramePr>
            <a:graphicFrameLocks noGrp="1"/>
          </p:cNvGraphicFramePr>
          <p:nvPr>
            <p:extLst/>
          </p:nvPr>
        </p:nvGraphicFramePr>
        <p:xfrm>
          <a:off x="4618893" y="5171327"/>
          <a:ext cx="4417606" cy="1637480"/>
        </p:xfrm>
        <a:graphic>
          <a:graphicData uri="http://schemas.openxmlformats.org/drawingml/2006/table">
            <a:tbl>
              <a:tblPr>
                <a:tableStyleId>{00A15C55-8517-42AA-B614-E9B94910E393}</a:tableStyleId>
              </a:tblPr>
              <a:tblGrid>
                <a:gridCol w="911716">
                  <a:extLst>
                    <a:ext uri="{9D8B030D-6E8A-4147-A177-3AD203B41FA5}">
                      <a16:colId xmlns:a16="http://schemas.microsoft.com/office/drawing/2014/main" val="20000"/>
                    </a:ext>
                  </a:extLst>
                </a:gridCol>
                <a:gridCol w="3505890">
                  <a:extLst>
                    <a:ext uri="{9D8B030D-6E8A-4147-A177-3AD203B41FA5}">
                      <a16:colId xmlns:a16="http://schemas.microsoft.com/office/drawing/2014/main" val="20001"/>
                    </a:ext>
                  </a:extLst>
                </a:gridCol>
              </a:tblGrid>
              <a:tr h="25771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bg1"/>
                          </a:solidFill>
                          <a:latin typeface="+mn-ea"/>
                          <a:ea typeface="+mn-ea"/>
                        </a:rPr>
                        <a:t>実施体制</a:t>
                      </a:r>
                      <a:endParaRPr kumimoji="1" lang="ja-JP" altLang="en-US" sz="1100" b="1" dirty="0">
                        <a:solidFill>
                          <a:schemeClr val="bg1"/>
                        </a:solidFill>
                        <a:latin typeface="+mn-ea"/>
                        <a:ea typeface="+mn-ea"/>
                        <a:cs typeface="Arial" panose="020B0604020202020204" pitchFamily="34" charset="0"/>
                      </a:endParaRPr>
                    </a:p>
                  </a:txBody>
                  <a:tcPr marL="93065" marR="93065" marT="46532" marB="46532">
                    <a:solidFill>
                      <a:srgbClr val="00B0F0"/>
                    </a:solidFill>
                  </a:tcPr>
                </a:tc>
                <a:tc hMerge="1">
                  <a:txBody>
                    <a:bodyPr/>
                    <a:lstStyle/>
                    <a:p>
                      <a:endParaRPr kumimoji="1" lang="ja-JP" altLang="en-US"/>
                    </a:p>
                  </a:txBody>
                  <a:tcPr/>
                </a:tc>
                <a:extLst>
                  <a:ext uri="{0D108BD9-81ED-4DB2-BD59-A6C34878D82A}">
                    <a16:rowId xmlns:a16="http://schemas.microsoft.com/office/drawing/2014/main" val="10000"/>
                  </a:ext>
                </a:extLst>
              </a:tr>
              <a:tr h="243401">
                <a:tc>
                  <a:txBody>
                    <a:bodyPr/>
                    <a:lstStyle/>
                    <a:p>
                      <a:pPr marL="0" indent="0">
                        <a:spcAft>
                          <a:spcPts val="0"/>
                        </a:spcAft>
                        <a:buFont typeface="Arial" panose="020B0604020202020204" pitchFamily="34" charset="0"/>
                        <a:buNone/>
                      </a:pPr>
                      <a:r>
                        <a:rPr lang="ja-JP" altLang="en-US" sz="1000" b="1" dirty="0">
                          <a:solidFill>
                            <a:schemeClr val="bg1"/>
                          </a:solidFill>
                          <a:latin typeface="+mn-ea"/>
                          <a:ea typeface="+mn-ea"/>
                          <a:cs typeface="Arial" panose="020B0604020202020204" pitchFamily="34" charset="0"/>
                        </a:rPr>
                        <a:t>団体区分</a:t>
                      </a:r>
                    </a:p>
                  </a:txBody>
                  <a:tcPr marL="85906" marR="85906" marT="42953" marB="42953" anchor="ctr">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bg1"/>
                          </a:solidFill>
                          <a:latin typeface="+mn-ea"/>
                          <a:ea typeface="+mn-ea"/>
                          <a:cs typeface="Arial" panose="020B0604020202020204" pitchFamily="34" charset="0"/>
                        </a:rPr>
                        <a:t>団体名（実施内容・役割）</a:t>
                      </a:r>
                    </a:p>
                  </a:txBody>
                  <a:tcPr marL="85906" marR="85906" marT="42953" marB="42953" anchor="ctr">
                    <a:solidFill>
                      <a:srgbClr val="00B0F0"/>
                    </a:solidFill>
                  </a:tcPr>
                </a:tc>
                <a:extLst>
                  <a:ext uri="{0D108BD9-81ED-4DB2-BD59-A6C34878D82A}">
                    <a16:rowId xmlns:a16="http://schemas.microsoft.com/office/drawing/2014/main" val="10001"/>
                  </a:ext>
                </a:extLst>
              </a:tr>
              <a:tr h="229083">
                <a:tc>
                  <a:txBody>
                    <a:bodyPr/>
                    <a:lstStyle/>
                    <a:p>
                      <a:pPr marL="0" indent="0">
                        <a:spcAft>
                          <a:spcPts val="0"/>
                        </a:spcAft>
                        <a:buFont typeface="Arial" panose="020B0604020202020204" pitchFamily="34" charset="0"/>
                        <a:buNone/>
                      </a:pPr>
                      <a:r>
                        <a:rPr lang="ja-JP" altLang="en-US" sz="1000" dirty="0">
                          <a:solidFill>
                            <a:schemeClr val="tx1"/>
                          </a:solidFill>
                          <a:latin typeface="+mn-ea"/>
                          <a:ea typeface="+mn-ea"/>
                          <a:cs typeface="Arial" panose="020B0604020202020204" pitchFamily="34" charset="0"/>
                        </a:rPr>
                        <a:t>代表団体</a:t>
                      </a:r>
                    </a:p>
                  </a:txBody>
                  <a:tcPr marL="85906" marR="85906" marT="42953" marB="42953"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●●まちづくり会社（実証実験の運行や取りまとめの主体）</a:t>
                      </a:r>
                    </a:p>
                  </a:txBody>
                  <a:tcPr marL="85906" marR="85906" marT="42953" marB="42953" anchor="ctr">
                    <a:solidFill>
                      <a:schemeClr val="accent5">
                        <a:lumMod val="20000"/>
                        <a:lumOff val="80000"/>
                      </a:schemeClr>
                    </a:solidFill>
                  </a:tcPr>
                </a:tc>
                <a:extLst>
                  <a:ext uri="{0D108BD9-81ED-4DB2-BD59-A6C34878D82A}">
                    <a16:rowId xmlns:a16="http://schemas.microsoft.com/office/drawing/2014/main" val="10002"/>
                  </a:ext>
                </a:extLst>
              </a:tr>
              <a:tr h="895069">
                <a:tc>
                  <a:txBody>
                    <a:bodyPr/>
                    <a:lstStyle/>
                    <a:p>
                      <a:pPr marL="0" indent="0">
                        <a:spcAft>
                          <a:spcPts val="0"/>
                        </a:spcAft>
                        <a:buFont typeface="Arial" panose="020B0604020202020204" pitchFamily="34" charset="0"/>
                        <a:buNone/>
                      </a:pPr>
                      <a:r>
                        <a:rPr lang="ja-JP" altLang="en-US" sz="1000" dirty="0">
                          <a:solidFill>
                            <a:schemeClr val="tx1"/>
                          </a:solidFill>
                          <a:latin typeface="+mn-ea"/>
                          <a:ea typeface="+mn-ea"/>
                          <a:cs typeface="Arial" panose="020B0604020202020204" pitchFamily="34" charset="0"/>
                        </a:rPr>
                        <a:t>参加団体</a:t>
                      </a:r>
                    </a:p>
                  </a:txBody>
                  <a:tcPr marL="85906" marR="85906" marT="42953" marB="42953"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●●市（●●協議会の運営・事務局）</a:t>
                      </a:r>
                      <a:endParaRPr lang="en-US" altLang="ja-JP" sz="1000" i="1" dirty="0">
                        <a:solidFill>
                          <a:srgbClr val="FF0000"/>
                        </a:solidFill>
                        <a:latin typeface="+mn-e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●●交通（実証実験②の運行主体）</a:t>
                      </a:r>
                      <a:endParaRPr lang="en-US" altLang="ja-JP" sz="1000" i="1" dirty="0">
                        <a:solidFill>
                          <a:srgbClr val="FF0000"/>
                        </a:solidFill>
                        <a:latin typeface="+mn-e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●●タクシー（①の運行管理委託先）</a:t>
                      </a:r>
                    </a:p>
                  </a:txBody>
                  <a:tcPr marL="85906" marR="85906" marT="42953" marB="42953" anchor="c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1840" name="正方形/長方形 22"/>
          <p:cNvSpPr/>
          <p:nvPr/>
        </p:nvSpPr>
        <p:spPr>
          <a:xfrm>
            <a:off x="6722220" y="387853"/>
            <a:ext cx="2421088" cy="448859"/>
          </a:xfrm>
          <a:prstGeom prst="rect">
            <a:avLst/>
          </a:prstGeom>
          <a:solidFill>
            <a:srgbClr val="00B0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実験予算　約</a:t>
            </a:r>
            <a:r>
              <a:rPr kumimoji="1" lang="en-US" altLang="ja-JP" sz="1100" b="1" i="0" u="none" strike="noStrike" kern="1200" cap="none" spc="0" normalizeH="0" baseline="0" noProof="0" dirty="0" err="1">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x,xxx</a:t>
            </a: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万円</a:t>
            </a:r>
            <a:endParaRPr kumimoji="1" lang="en-US" altLang="ja-JP"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endParaRPr>
          </a:p>
          <a:p>
            <a:pPr marL="0" marR="0" lvl="0" indent="0" algn="r" defTabSz="844083"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a:t>
            </a: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内　本事業負担額　約</a:t>
            </a:r>
            <a:r>
              <a:rPr kumimoji="1" lang="en-US" altLang="ja-JP" sz="1100" b="1" i="0" u="none" strike="noStrike" kern="1200" cap="none" spc="0" normalizeH="0" baseline="0" noProof="0" dirty="0" err="1">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x,xxx</a:t>
            </a: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万円</a:t>
            </a:r>
            <a:r>
              <a:rPr kumimoji="1" lang="en-US" altLang="ja-JP"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a:t>
            </a:r>
          </a:p>
        </p:txBody>
      </p:sp>
      <p:graphicFrame>
        <p:nvGraphicFramePr>
          <p:cNvPr id="1841" name="表 18"/>
          <p:cNvGraphicFramePr>
            <a:graphicFrameLocks noGrp="1"/>
          </p:cNvGraphicFramePr>
          <p:nvPr>
            <p:extLst/>
          </p:nvPr>
        </p:nvGraphicFramePr>
        <p:xfrm>
          <a:off x="46600" y="854811"/>
          <a:ext cx="4453392" cy="1346916"/>
        </p:xfrm>
        <a:graphic>
          <a:graphicData uri="http://schemas.openxmlformats.org/drawingml/2006/table">
            <a:tbl>
              <a:tblPr>
                <a:tableStyleId>{5C22544A-7EE6-4342-B048-85BDC9FD1C3A}</a:tableStyleId>
              </a:tblPr>
              <a:tblGrid>
                <a:gridCol w="733787">
                  <a:extLst>
                    <a:ext uri="{9D8B030D-6E8A-4147-A177-3AD203B41FA5}">
                      <a16:colId xmlns:a16="http://schemas.microsoft.com/office/drawing/2014/main" val="20000"/>
                    </a:ext>
                  </a:extLst>
                </a:gridCol>
                <a:gridCol w="3719605">
                  <a:extLst>
                    <a:ext uri="{9D8B030D-6E8A-4147-A177-3AD203B41FA5}">
                      <a16:colId xmlns:a16="http://schemas.microsoft.com/office/drawing/2014/main" val="20001"/>
                    </a:ext>
                  </a:extLst>
                </a:gridCol>
              </a:tblGrid>
              <a:tr h="25771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n-ea"/>
                          <a:ea typeface="+mn-ea"/>
                          <a:cs typeface="Arial" panose="020B0604020202020204" pitchFamily="34" charset="0"/>
                        </a:rPr>
                        <a:t>選択テーマ・フィールド</a:t>
                      </a:r>
                    </a:p>
                  </a:txBody>
                  <a:tcPr marL="93065" marR="93065" marT="46532" marB="46532">
                    <a:solidFill>
                      <a:srgbClr val="00B0F0"/>
                    </a:solidFill>
                  </a:tcPr>
                </a:tc>
                <a:tc hMerge="1">
                  <a:txBody>
                    <a:bodyPr/>
                    <a:lstStyle/>
                    <a:p>
                      <a:endParaRPr kumimoji="1" lang="ja-JP" altLang="en-US"/>
                    </a:p>
                  </a:txBody>
                  <a:tcPr/>
                </a:tc>
                <a:extLst>
                  <a:ext uri="{0D108BD9-81ED-4DB2-BD59-A6C34878D82A}">
                    <a16:rowId xmlns:a16="http://schemas.microsoft.com/office/drawing/2014/main" val="10000"/>
                  </a:ext>
                </a:extLst>
              </a:tr>
              <a:tr h="22908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chemeClr val="tx1"/>
                          </a:solidFill>
                          <a:latin typeface="+mn-ea"/>
                          <a:ea typeface="+mn-ea"/>
                          <a:cs typeface="Arial" panose="020B0604020202020204" pitchFamily="34" charset="0"/>
                        </a:rPr>
                        <a:t>テーマ</a:t>
                      </a:r>
                    </a:p>
                  </a:txBody>
                  <a:tcPr marL="85906" marR="85906" marT="42953" marB="42953"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i="1" kern="1200" dirty="0">
                          <a:solidFill>
                            <a:srgbClr val="FF0000"/>
                          </a:solidFill>
                          <a:latin typeface="+mn-ea"/>
                          <a:ea typeface="+mn-ea"/>
                          <a:cs typeface="Arial" panose="020B0604020202020204" pitchFamily="34" charset="0"/>
                        </a:rPr>
                        <a:t>A. </a:t>
                      </a:r>
                      <a:r>
                        <a:rPr kumimoji="1" lang="ja-JP" altLang="en-US" sz="1000" i="1" kern="1200" dirty="0">
                          <a:solidFill>
                            <a:srgbClr val="FF0000"/>
                          </a:solidFill>
                          <a:latin typeface="+mn-ea"/>
                          <a:ea typeface="+mn-ea"/>
                          <a:cs typeface="Arial" panose="020B0604020202020204" pitchFamily="34" charset="0"/>
                        </a:rPr>
                        <a:t>他の移動との重ね掛けによる効率化</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46501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chemeClr val="tx1"/>
                          </a:solidFill>
                          <a:latin typeface="+mn-ea"/>
                          <a:ea typeface="+mn-ea"/>
                          <a:cs typeface="Arial" panose="020B0604020202020204" pitchFamily="34" charset="0"/>
                        </a:rPr>
                        <a:t>フィールド</a:t>
                      </a:r>
                    </a:p>
                  </a:txBody>
                  <a:tcPr marL="85906" marR="85906" marT="42953" marB="42953" anchor="ctr">
                    <a:solidFill>
                      <a:schemeClr val="accent5">
                        <a:lumMod val="20000"/>
                        <a:lumOff val="80000"/>
                      </a:schemeClr>
                    </a:solidFill>
                  </a:tcPr>
                </a:tc>
                <a:tc>
                  <a:txBody>
                    <a:bodyPr/>
                    <a:lstStyle/>
                    <a:p>
                      <a:pPr algn="l"/>
                      <a:r>
                        <a:rPr lang="ja-JP" altLang="en-US" sz="1000" b="0" i="1" kern="0" dirty="0">
                          <a:solidFill>
                            <a:srgbClr val="FF0000"/>
                          </a:solidFill>
                          <a:effectLst/>
                        </a:rPr>
                        <a:t>＊</a:t>
                      </a:r>
                      <a:r>
                        <a:rPr lang="ja-JP" altLang="ja-JP" sz="1000" b="0" i="1" kern="0" dirty="0">
                          <a:solidFill>
                            <a:srgbClr val="FF0000"/>
                          </a:solidFill>
                          <a:effectLst/>
                        </a:rPr>
                        <a:t>自治体や行政区における人口規模</a:t>
                      </a:r>
                      <a:r>
                        <a:rPr lang="ja-JP" altLang="en-US" sz="1000" b="0" i="1" kern="0" dirty="0">
                          <a:solidFill>
                            <a:srgbClr val="FF0000"/>
                          </a:solidFill>
                          <a:effectLst/>
                        </a:rPr>
                        <a:t>、</a:t>
                      </a:r>
                      <a:r>
                        <a:rPr lang="ja-JP" altLang="ja-JP" sz="1000" b="0" i="1" kern="1200" dirty="0">
                          <a:solidFill>
                            <a:srgbClr val="FF0000"/>
                          </a:solidFill>
                          <a:effectLst/>
                        </a:rPr>
                        <a:t>実証実験エリアにおける人口規模</a:t>
                      </a:r>
                      <a:r>
                        <a:rPr lang="ja-JP" altLang="en-US" sz="1000" b="0" i="1" kern="1200" dirty="0">
                          <a:solidFill>
                            <a:srgbClr val="FF0000"/>
                          </a:solidFill>
                          <a:effectLst/>
                        </a:rPr>
                        <a:t>・</a:t>
                      </a:r>
                      <a:r>
                        <a:rPr lang="ja-JP" altLang="ja-JP" sz="1000" b="0" i="1" kern="1200" dirty="0">
                          <a:solidFill>
                            <a:srgbClr val="FF0000"/>
                          </a:solidFill>
                          <a:effectLst/>
                        </a:rPr>
                        <a:t>自家用車分担率</a:t>
                      </a:r>
                      <a:r>
                        <a:rPr lang="ja-JP" altLang="en-US" sz="1000" b="0" i="1" kern="1200" dirty="0">
                          <a:solidFill>
                            <a:srgbClr val="FF0000"/>
                          </a:solidFill>
                          <a:effectLst/>
                        </a:rPr>
                        <a:t>、</a:t>
                      </a:r>
                      <a:r>
                        <a:rPr lang="ja-JP" altLang="ja-JP" sz="1000" b="0" i="1" kern="100" dirty="0">
                          <a:solidFill>
                            <a:srgbClr val="FF0000"/>
                          </a:solidFill>
                          <a:effectLst/>
                        </a:rPr>
                        <a:t>地理的・経済的・文化圏的・交通動態的な特徴</a:t>
                      </a:r>
                      <a:r>
                        <a:rPr lang="ja-JP" altLang="en-US" sz="1000" b="0" i="1" kern="100" dirty="0">
                          <a:solidFill>
                            <a:srgbClr val="FF0000"/>
                          </a:solidFill>
                          <a:effectLst/>
                        </a:rPr>
                        <a:t>を簡潔に記載してください</a:t>
                      </a:r>
                      <a:endParaRPr lang="en-US" altLang="ja-JP" sz="1000" b="0" i="1" kern="100" dirty="0">
                        <a:solidFill>
                          <a:srgbClr val="FF0000"/>
                        </a:solidFill>
                        <a:effectLst/>
                      </a:endParaRPr>
                    </a:p>
                    <a:p>
                      <a:pPr algn="l"/>
                      <a:endParaRPr lang="en-US" altLang="ja-JP" sz="1000" b="0" i="1" kern="100" dirty="0">
                        <a:solidFill>
                          <a:srgbClr val="FF0000"/>
                        </a:solidFill>
                        <a:effectLst/>
                      </a:endParaRPr>
                    </a:p>
                    <a:p>
                      <a:pPr algn="l"/>
                      <a:endParaRPr lang="en-US" altLang="ja-JP" sz="1000" b="0" i="1" kern="0" dirty="0">
                        <a:solidFill>
                          <a:srgbClr val="FF0000"/>
                        </a:solidFill>
                        <a:effectLst/>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1843" name="正方形/長方形 10"/>
          <p:cNvSpPr/>
          <p:nvPr/>
        </p:nvSpPr>
        <p:spPr>
          <a:xfrm>
            <a:off x="7137529" y="10547"/>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経済産業省</a:t>
            </a:r>
          </a:p>
        </p:txBody>
      </p:sp>
      <p:sp>
        <p:nvSpPr>
          <p:cNvPr id="1844" name="テキスト ボックス 12"/>
          <p:cNvSpPr txBox="1"/>
          <p:nvPr/>
        </p:nvSpPr>
        <p:spPr>
          <a:xfrm>
            <a:off x="2205708" y="1466538"/>
            <a:ext cx="4588568" cy="1323439"/>
          </a:xfrm>
          <a:prstGeom prst="rect">
            <a:avLst/>
          </a:prstGeom>
          <a:solidFill>
            <a:srgbClr val="FFFF00"/>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令和３年度「地域新</a:t>
            </a:r>
            <a:r>
              <a:rPr kumimoji="1" lang="en-US" altLang="ja-JP" sz="2000" b="1" i="0" u="none" strike="noStrike" kern="1200" cap="none" spc="0" normalizeH="0" baseline="0" noProof="0" dirty="0" err="1">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創出推進事業」企画提案書</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2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2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申請事業の概要をご記入ください</a:t>
            </a:r>
          </a:p>
        </p:txBody>
      </p:sp>
      <p:sp>
        <p:nvSpPr>
          <p:cNvPr id="14" name="正方形/長方形 13"/>
          <p:cNvSpPr/>
          <p:nvPr/>
        </p:nvSpPr>
        <p:spPr>
          <a:xfrm>
            <a:off x="8655332" y="-5744"/>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45</a:t>
            </a:r>
            <a:endParaRPr kumimoji="1" lang="ja-JP" altLang="en-US" sz="1480" dirty="0">
              <a:solidFill>
                <a:schemeClr val="tx1"/>
              </a:solidFill>
            </a:endParaRPr>
          </a:p>
        </p:txBody>
      </p:sp>
    </p:spTree>
    <p:extLst>
      <p:ext uri="{BB962C8B-B14F-4D97-AF65-F5344CB8AC3E}">
        <p14:creationId xmlns:p14="http://schemas.microsoft.com/office/powerpoint/2010/main" val="7227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848" name="表 1"/>
          <p:cNvGraphicFramePr>
            <a:graphicFrameLocks noGrp="1"/>
          </p:cNvGraphicFramePr>
          <p:nvPr>
            <p:extLst/>
          </p:nvPr>
        </p:nvGraphicFramePr>
        <p:xfrm>
          <a:off x="249261" y="1386348"/>
          <a:ext cx="8762061" cy="1371600"/>
        </p:xfrm>
        <a:graphic>
          <a:graphicData uri="http://schemas.openxmlformats.org/drawingml/2006/table">
            <a:tbl>
              <a:tblPr firstRow="1" bandRow="1">
                <a:tableStyleId>{5C22544A-7EE6-4342-B048-85BDC9FD1C3A}</a:tableStyleId>
              </a:tblPr>
              <a:tblGrid>
                <a:gridCol w="5385574">
                  <a:extLst>
                    <a:ext uri="{9D8B030D-6E8A-4147-A177-3AD203B41FA5}">
                      <a16:colId xmlns:a16="http://schemas.microsoft.com/office/drawing/2014/main" val="20000"/>
                    </a:ext>
                  </a:extLst>
                </a:gridCol>
                <a:gridCol w="3376487">
                  <a:extLst>
                    <a:ext uri="{9D8B030D-6E8A-4147-A177-3AD203B41FA5}">
                      <a16:colId xmlns:a16="http://schemas.microsoft.com/office/drawing/2014/main" val="20001"/>
                    </a:ext>
                  </a:extLst>
                </a:gridCol>
              </a:tblGrid>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A</a:t>
                      </a:r>
                      <a:r>
                        <a:rPr kumimoji="1" lang="ja-JP" sz="1200" b="0" kern="1200" dirty="0">
                          <a:solidFill>
                            <a:schemeClr val="tx1"/>
                          </a:solidFill>
                          <a:effectLst/>
                        </a:rPr>
                        <a:t>）</a:t>
                      </a:r>
                      <a:r>
                        <a:rPr kumimoji="1" lang="ja-JP" altLang="ja-JP" sz="1200" b="0" kern="1200" dirty="0">
                          <a:solidFill>
                            <a:schemeClr val="tx1"/>
                          </a:solidFill>
                          <a:effectLst/>
                        </a:rPr>
                        <a:t>他の移動との重ね掛けによる効率化</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B</a:t>
                      </a:r>
                      <a:r>
                        <a:rPr kumimoji="1" lang="ja-JP" sz="1200" b="0" kern="1200" dirty="0">
                          <a:solidFill>
                            <a:schemeClr val="tx1"/>
                          </a:solidFill>
                          <a:effectLst/>
                        </a:rPr>
                        <a:t>）</a:t>
                      </a:r>
                      <a:r>
                        <a:rPr kumimoji="1" lang="ja-JP" altLang="ja-JP" sz="1200" b="0" kern="1200" dirty="0">
                          <a:solidFill>
                            <a:schemeClr val="tx1"/>
                          </a:solidFill>
                          <a:effectLst/>
                        </a:rPr>
                        <a:t>モビリティでのサービス提供</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C</a:t>
                      </a:r>
                      <a:r>
                        <a:rPr kumimoji="1" lang="ja-JP" sz="1200" b="0" kern="1200" dirty="0">
                          <a:solidFill>
                            <a:schemeClr val="tx1"/>
                          </a:solidFill>
                          <a:effectLst/>
                        </a:rPr>
                        <a:t>）</a:t>
                      </a:r>
                      <a:r>
                        <a:rPr kumimoji="1" lang="ja-JP" altLang="ja-JP" sz="1200" b="0" kern="1200" dirty="0">
                          <a:solidFill>
                            <a:schemeClr val="tx1"/>
                          </a:solidFill>
                          <a:effectLst/>
                        </a:rPr>
                        <a:t>需要側の変容を促す仕掛け</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D</a:t>
                      </a:r>
                      <a:r>
                        <a:rPr kumimoji="1" lang="ja-JP" sz="1200" b="0" kern="1200" dirty="0">
                          <a:solidFill>
                            <a:schemeClr val="tx1"/>
                          </a:solidFill>
                          <a:effectLst/>
                        </a:rPr>
                        <a:t>）</a:t>
                      </a:r>
                      <a:r>
                        <a:rPr kumimoji="1" lang="ja-JP" altLang="ja-JP" sz="1200" b="0" kern="1200" dirty="0">
                          <a:solidFill>
                            <a:schemeClr val="tx1"/>
                          </a:solidFill>
                          <a:effectLst/>
                        </a:rPr>
                        <a:t>異業種との連携による収益活用・付加価値創出</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E</a:t>
                      </a:r>
                      <a:r>
                        <a:rPr kumimoji="1" lang="ja-JP" sz="1200" b="0" kern="1200" dirty="0">
                          <a:solidFill>
                            <a:schemeClr val="tx1"/>
                          </a:solidFill>
                          <a:effectLst/>
                        </a:rPr>
                        <a:t>）モビリティ関連データの取得、交通・都市政策との連携</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849" name="正方形/長方形 6"/>
          <p:cNvSpPr/>
          <p:nvPr/>
        </p:nvSpPr>
        <p:spPr>
          <a:xfrm>
            <a:off x="249261" y="687708"/>
            <a:ext cx="8640960" cy="677108"/>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【テーマ】</a:t>
            </a:r>
            <a:r>
              <a:rPr kumimoji="1" lang="ja-JP" altLang="ja-JP" sz="14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1</a:t>
            </a:r>
            <a:r>
              <a:rPr kumimoji="1" lang="ja-JP" altLang="ja-JP" sz="14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つのみに●をしてください）</a:t>
            </a:r>
            <a:endPar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複数テーマへの応募を希望する場合は、応募テーマごとに</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申請書様式一式</a:t>
            </a:r>
            <a:r>
              <a:rPr kumimoji="1" lang="ja-JP"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を作成ください</a:t>
            </a:r>
            <a:endParaRPr kumimoji="1" lang="en-US"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モビリティ関連データを活用しながらテーマ（</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D</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）の内容に取り組む場合は、テーマ（</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E</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）ではなく（</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D</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）を選択してください</a:t>
            </a:r>
          </a:p>
        </p:txBody>
      </p:sp>
      <p:sp>
        <p:nvSpPr>
          <p:cNvPr id="1850" name="正方形/長方形 7"/>
          <p:cNvSpPr/>
          <p:nvPr/>
        </p:nvSpPr>
        <p:spPr>
          <a:xfrm>
            <a:off x="179512" y="2840836"/>
            <a:ext cx="610242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実験フィールド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851" name="正方形/長方形 8"/>
          <p:cNvSpPr/>
          <p:nvPr/>
        </p:nvSpPr>
        <p:spPr>
          <a:xfrm>
            <a:off x="179512" y="5374238"/>
            <a:ext cx="1441420" cy="307777"/>
          </a:xfrm>
          <a:prstGeom prst="rect">
            <a:avLst/>
          </a:prstGeom>
        </p:spPr>
        <p:txBody>
          <a:bodyPr wrap="non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【想定利用者】</a:t>
            </a:r>
            <a:endParaRPr kumimoji="1" lang="ja-JP" altLang="ja-JP" sz="1200" b="1" i="0" u="none" strike="noStrike" kern="100" cap="none" spc="0" normalizeH="0" baseline="0" noProof="0" dirty="0">
              <a:ln>
                <a:noFill/>
              </a:ln>
              <a:solidFill>
                <a:srgbClr val="00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1852" name="表 9"/>
          <p:cNvGraphicFramePr>
            <a:graphicFrameLocks noGrp="1"/>
          </p:cNvGraphicFramePr>
          <p:nvPr>
            <p:extLst/>
          </p:nvPr>
        </p:nvGraphicFramePr>
        <p:xfrm>
          <a:off x="251520" y="5665495"/>
          <a:ext cx="8762062" cy="1147881"/>
        </p:xfrm>
        <a:graphic>
          <a:graphicData uri="http://schemas.openxmlformats.org/drawingml/2006/table">
            <a:tbl>
              <a:tblPr firstRow="1" firstCol="1" bandRow="1">
                <a:tableStyleId>{5C22544A-7EE6-4342-B048-85BDC9FD1C3A}</a:tableStyleId>
              </a:tblPr>
              <a:tblGrid>
                <a:gridCol w="8762062">
                  <a:extLst>
                    <a:ext uri="{9D8B030D-6E8A-4147-A177-3AD203B41FA5}">
                      <a16:colId xmlns:a16="http://schemas.microsoft.com/office/drawing/2014/main" val="20000"/>
                    </a:ext>
                  </a:extLst>
                </a:gridCol>
              </a:tblGrid>
              <a:tr h="1147881">
                <a:tc>
                  <a:txBody>
                    <a:bodyPr/>
                    <a:lstStyle/>
                    <a:p>
                      <a:pPr algn="just">
                        <a:lnSpc>
                          <a:spcPts val="1500"/>
                        </a:lnSpc>
                        <a:spcAft>
                          <a:spcPts val="0"/>
                        </a:spcAft>
                      </a:pPr>
                      <a:r>
                        <a:rPr lang="ja-JP" sz="1200" b="0" i="1" kern="100" dirty="0">
                          <a:solidFill>
                            <a:srgbClr val="FF0000"/>
                          </a:solidFill>
                          <a:effectLst/>
                        </a:rPr>
                        <a:t>＊社会実装する新しいモビリティサービスの想定利用者の属性（性別、年齢層、主な移動目的）を簡潔に記載ください</a:t>
                      </a:r>
                    </a:p>
                    <a:p>
                      <a:pPr algn="just">
                        <a:lnSpc>
                          <a:spcPts val="1500"/>
                        </a:lnSpc>
                        <a:spcAft>
                          <a:spcPts val="0"/>
                        </a:spcAft>
                      </a:pPr>
                      <a:r>
                        <a:rPr lang="en-US" sz="1200" b="0" i="1" kern="100" dirty="0">
                          <a:solidFill>
                            <a:srgbClr val="FF0000"/>
                          </a:solidFill>
                          <a:effectLst/>
                        </a:rPr>
                        <a:t> </a:t>
                      </a:r>
                      <a:endParaRPr lang="ja-JP" sz="1200" b="0" i="1" kern="100" dirty="0">
                        <a:solidFill>
                          <a:srgbClr val="FF0000"/>
                        </a:solidFill>
                        <a:effectLst/>
                      </a:endParaRPr>
                    </a:p>
                    <a:p>
                      <a:pPr algn="just">
                        <a:lnSpc>
                          <a:spcPts val="1500"/>
                        </a:lnSpc>
                        <a:spcAft>
                          <a:spcPts val="0"/>
                        </a:spcAft>
                      </a:pPr>
                      <a:r>
                        <a:rPr lang="en-US" sz="1200" b="0" i="1" kern="100" dirty="0">
                          <a:solidFill>
                            <a:srgbClr val="FF0000"/>
                          </a:solidFill>
                          <a:effectLst/>
                        </a:rPr>
                        <a:t> </a:t>
                      </a:r>
                      <a:endParaRPr lang="ja-JP" sz="1200" b="0" i="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72000" marR="72000" marT="36000" marB="36000">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853" name="表 1"/>
          <p:cNvGraphicFramePr>
            <a:graphicFrameLocks noGrp="1"/>
          </p:cNvGraphicFramePr>
          <p:nvPr>
            <p:extLst/>
          </p:nvPr>
        </p:nvGraphicFramePr>
        <p:xfrm>
          <a:off x="205458" y="3149769"/>
          <a:ext cx="8762063" cy="2033027"/>
        </p:xfrm>
        <a:graphic>
          <a:graphicData uri="http://schemas.openxmlformats.org/drawingml/2006/table">
            <a:tbl>
              <a:tblPr firstRow="1" bandRow="1">
                <a:tableStyleId>{5C22544A-7EE6-4342-B048-85BDC9FD1C3A}</a:tableStyleId>
              </a:tblPr>
              <a:tblGrid>
                <a:gridCol w="2664298">
                  <a:extLst>
                    <a:ext uri="{9D8B030D-6E8A-4147-A177-3AD203B41FA5}">
                      <a16:colId xmlns:a16="http://schemas.microsoft.com/office/drawing/2014/main" val="20000"/>
                    </a:ext>
                  </a:extLst>
                </a:gridCol>
                <a:gridCol w="6097765">
                  <a:extLst>
                    <a:ext uri="{9D8B030D-6E8A-4147-A177-3AD203B41FA5}">
                      <a16:colId xmlns:a16="http://schemas.microsoft.com/office/drawing/2014/main" val="20001"/>
                    </a:ext>
                  </a:extLst>
                </a:gridCol>
              </a:tblGrid>
              <a:tr h="287128">
                <a:tc>
                  <a:txBody>
                    <a:bodyPr/>
                    <a:lstStyle/>
                    <a:p>
                      <a:pPr algn="l"/>
                      <a:r>
                        <a:rPr lang="en-US" sz="1200" b="0" kern="0" dirty="0">
                          <a:solidFill>
                            <a:schemeClr val="tx1"/>
                          </a:solidFill>
                          <a:effectLst/>
                        </a:rPr>
                        <a:t>1</a:t>
                      </a:r>
                      <a:r>
                        <a:rPr lang="ja-JP" sz="1200" b="0" kern="0" dirty="0" err="1">
                          <a:solidFill>
                            <a:schemeClr val="tx1"/>
                          </a:solidFill>
                          <a:effectLst/>
                        </a:rPr>
                        <a:t>．</a:t>
                      </a:r>
                      <a:r>
                        <a:rPr lang="ja-JP" altLang="en-US" sz="1200" b="0" kern="0" dirty="0">
                          <a:solidFill>
                            <a:schemeClr val="tx1"/>
                          </a:solidFill>
                          <a:effectLst/>
                        </a:rPr>
                        <a:t>基礎</a:t>
                      </a:r>
                      <a:r>
                        <a:rPr lang="ja-JP" sz="1200" b="0" kern="0" dirty="0">
                          <a:solidFill>
                            <a:schemeClr val="tx1"/>
                          </a:solidFill>
                          <a:effectLst/>
                        </a:rPr>
                        <a:t>自治体や</a:t>
                      </a:r>
                      <a:endParaRPr lang="en-US" altLang="ja-JP" sz="1200" b="0" kern="0" dirty="0">
                        <a:solidFill>
                          <a:schemeClr val="tx1"/>
                        </a:solidFill>
                        <a:effectLst/>
                      </a:endParaRPr>
                    </a:p>
                    <a:p>
                      <a:pPr algn="l"/>
                      <a:r>
                        <a:rPr lang="ja-JP" altLang="en-US" sz="1200" b="0" kern="0" dirty="0">
                          <a:solidFill>
                            <a:schemeClr val="tx1"/>
                          </a:solidFill>
                          <a:effectLst/>
                        </a:rPr>
                        <a:t>　　</a:t>
                      </a:r>
                      <a:r>
                        <a:rPr lang="ja-JP" sz="1200" b="0" kern="0" dirty="0">
                          <a:solidFill>
                            <a:schemeClr val="tx1"/>
                          </a:solidFill>
                          <a:effectLst/>
                        </a:rPr>
                        <a:t>行政区における人口規模</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endPar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r h="865401">
                <a:tc>
                  <a:txBody>
                    <a:bodyPr/>
                    <a:lstStyle/>
                    <a:p>
                      <a:pPr algn="l"/>
                      <a:r>
                        <a:rPr lang="en-US" sz="1200" b="0" kern="1200" dirty="0">
                          <a:solidFill>
                            <a:schemeClr val="tx1"/>
                          </a:solidFill>
                          <a:effectLst/>
                        </a:rPr>
                        <a:t>2</a:t>
                      </a:r>
                      <a:r>
                        <a:rPr lang="ja-JP" sz="1200" b="0" kern="1200" dirty="0">
                          <a:solidFill>
                            <a:schemeClr val="tx1"/>
                          </a:solidFill>
                          <a:effectLst/>
                        </a:rPr>
                        <a:t>．実証実験エリアにおける</a:t>
                      </a:r>
                      <a:r>
                        <a:rPr lang="en-US" altLang="ja-JP" sz="1200" b="0" kern="1200" dirty="0">
                          <a:solidFill>
                            <a:schemeClr val="tx1"/>
                          </a:solidFill>
                          <a:effectLst/>
                        </a:rPr>
                        <a:t/>
                      </a:r>
                      <a:br>
                        <a:rPr lang="en-US" altLang="ja-JP" sz="1200" b="0" kern="1200" dirty="0">
                          <a:solidFill>
                            <a:schemeClr val="tx1"/>
                          </a:solidFill>
                          <a:effectLst/>
                        </a:rPr>
                      </a:br>
                      <a:r>
                        <a:rPr lang="ja-JP" altLang="en-US" sz="1200" b="0" kern="1200" dirty="0">
                          <a:solidFill>
                            <a:schemeClr val="tx1"/>
                          </a:solidFill>
                          <a:effectLst/>
                        </a:rPr>
                        <a:t>　　</a:t>
                      </a:r>
                      <a:r>
                        <a:rPr lang="ja-JP" sz="1200" b="0" kern="1200" dirty="0">
                          <a:solidFill>
                            <a:schemeClr val="tx1"/>
                          </a:solidFill>
                          <a:effectLst/>
                        </a:rPr>
                        <a:t>人口規模、自家用車分担率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marL="0" indent="0">
                        <a:buFont typeface="ＭＳ Ｐゴシック" panose="020B0600070205080204" pitchFamily="50" charset="-128"/>
                        <a:buNone/>
                      </a:pPr>
                      <a:r>
                        <a:rPr lang="ja-JP" altLang="ja-JP" sz="1100" b="0" i="1" kern="100" dirty="0">
                          <a:solidFill>
                            <a:srgbClr val="FF0000"/>
                          </a:solidFill>
                          <a:effectLst/>
                        </a:rPr>
                        <a:t>＊</a:t>
                      </a:r>
                      <a:r>
                        <a:rPr kumimoji="1" lang="ja-JP" altLang="ja-JP" sz="1100" i="1" kern="100" dirty="0">
                          <a:solidFill>
                            <a:srgbClr val="FF0000"/>
                          </a:solidFill>
                          <a:latin typeface="+mn-ea"/>
                          <a:ea typeface="+mn-ea"/>
                          <a:cs typeface="Times New Roman" panose="02020603050405020304" pitchFamily="18" charset="0"/>
                        </a:rPr>
                        <a:t>実証実験エリアの人口規模については、取組を実施する地区等で判断する場合など申請者の事情に応じて、様々なケースが想定されますので、必ずしも厳密に記入する必要はありませんが、どのような考え方で人口規模を記入したかについて、補足説明も含めご記入ください。</a:t>
                      </a:r>
                      <a:endParaRPr kumimoji="1" lang="en-US" altLang="ja-JP" sz="1100" i="1" kern="100" dirty="0">
                        <a:solidFill>
                          <a:srgbClr val="FF0000"/>
                        </a:solidFill>
                        <a:latin typeface="+mn-ea"/>
                        <a:ea typeface="+mn-ea"/>
                        <a:cs typeface="Times New Roman" panose="02020603050405020304" pitchFamily="18" charset="0"/>
                      </a:endParaRPr>
                    </a:p>
                    <a:p>
                      <a:pPr marL="0" indent="0">
                        <a:buFont typeface="ＭＳ Ｐゴシック" panose="020B0600070205080204" pitchFamily="50" charset="-128"/>
                        <a:buNone/>
                      </a:pPr>
                      <a:r>
                        <a:rPr lang="ja-JP" altLang="ja-JP" sz="1100" b="0" i="1" kern="100" dirty="0">
                          <a:solidFill>
                            <a:srgbClr val="FF0000"/>
                          </a:solidFill>
                          <a:effectLst/>
                        </a:rPr>
                        <a:t>＊</a:t>
                      </a:r>
                      <a:r>
                        <a:rPr kumimoji="1" lang="ja-JP" altLang="ja-JP" sz="1100" i="1" kern="100" dirty="0">
                          <a:solidFill>
                            <a:srgbClr val="FF0000"/>
                          </a:solidFill>
                          <a:latin typeface="+mn-ea"/>
                          <a:ea typeface="+mn-ea"/>
                          <a:cs typeface="Times New Roman" panose="02020603050405020304" pitchFamily="18" charset="0"/>
                        </a:rPr>
                        <a:t>自家用車分担率を割り出すことが難しい場合は、</a:t>
                      </a:r>
                      <a:r>
                        <a:rPr kumimoji="1" lang="ja-JP" altLang="en-US" sz="1100" i="1" kern="100" dirty="0">
                          <a:solidFill>
                            <a:srgbClr val="FF0000"/>
                          </a:solidFill>
                          <a:latin typeface="+mn-ea"/>
                          <a:ea typeface="+mn-ea"/>
                          <a:cs typeface="Times New Roman" panose="02020603050405020304" pitchFamily="18" charset="0"/>
                        </a:rPr>
                        <a:t>基礎</a:t>
                      </a:r>
                      <a:r>
                        <a:rPr kumimoji="1" lang="ja-JP" altLang="ja-JP" sz="1100" i="1" kern="100" dirty="0">
                          <a:solidFill>
                            <a:srgbClr val="FF0000"/>
                          </a:solidFill>
                          <a:latin typeface="+mn-ea"/>
                          <a:ea typeface="+mn-ea"/>
                          <a:cs typeface="Times New Roman" panose="02020603050405020304" pitchFamily="18" charset="0"/>
                        </a:rPr>
                        <a:t>自治体における自家用車分担率、当該実証実験エリアが含まれている平均的な自家用車分担率等で</a:t>
                      </a:r>
                      <a:r>
                        <a:rPr kumimoji="1" lang="ja-JP" altLang="en-US" sz="1100" i="1" kern="100" dirty="0">
                          <a:solidFill>
                            <a:srgbClr val="FF0000"/>
                          </a:solidFill>
                          <a:latin typeface="+mn-ea"/>
                          <a:ea typeface="+mn-ea"/>
                          <a:cs typeface="Times New Roman" panose="02020603050405020304" pitchFamily="18" charset="0"/>
                        </a:rPr>
                        <a:t>代替</a:t>
                      </a:r>
                      <a:r>
                        <a:rPr kumimoji="1" lang="ja-JP" altLang="ja-JP" sz="1100" i="1" kern="100" dirty="0">
                          <a:solidFill>
                            <a:srgbClr val="FF0000"/>
                          </a:solidFill>
                          <a:latin typeface="+mn-ea"/>
                          <a:ea typeface="+mn-ea"/>
                          <a:cs typeface="Times New Roman" panose="02020603050405020304" pitchFamily="18" charset="0"/>
                        </a:rPr>
                        <a:t>することも可能です。</a:t>
                      </a:r>
                      <a:endParaRPr kumimoji="1" lang="en-US" altLang="ja-JP" sz="1100" i="1" kern="100" dirty="0">
                        <a:solidFill>
                          <a:srgbClr val="FF0000"/>
                        </a:solidFill>
                        <a:latin typeface="+mn-ea"/>
                        <a:ea typeface="+mn-ea"/>
                        <a:cs typeface="Times New Roman" panose="02020603050405020304" pitchFamily="18" charset="0"/>
                      </a:endParaRPr>
                    </a:p>
                    <a:p>
                      <a:pPr marL="0" indent="0">
                        <a:buFont typeface="ＭＳ Ｐゴシック" panose="020B0600070205080204" pitchFamily="50" charset="-128"/>
                        <a:buNone/>
                      </a:pPr>
                      <a:r>
                        <a:rPr lang="ja-JP" altLang="ja-JP" sz="1100" b="0" i="1" kern="100" dirty="0">
                          <a:solidFill>
                            <a:srgbClr val="FF0000"/>
                          </a:solidFill>
                          <a:effectLst/>
                        </a:rPr>
                        <a:t>＊</a:t>
                      </a:r>
                      <a:r>
                        <a:rPr kumimoji="1" lang="ja-JP" altLang="ja-JP" sz="1100" i="1" kern="100" dirty="0">
                          <a:solidFill>
                            <a:srgbClr val="FF0000"/>
                          </a:solidFill>
                          <a:latin typeface="+mn-ea"/>
                          <a:ea typeface="+mn-ea"/>
                          <a:cs typeface="Times New Roman" panose="02020603050405020304" pitchFamily="18" charset="0"/>
                        </a:rPr>
                        <a:t>実証実験エリアにおける人口や分担率は、概数でかまいません。（例：約○千人、約○％など）</a:t>
                      </a: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478547">
                <a:tc>
                  <a:txBody>
                    <a:bodyPr/>
                    <a:lstStyle/>
                    <a:p>
                      <a:pPr algn="l"/>
                      <a:r>
                        <a:rPr lang="en-US" sz="1200" b="0" kern="1200" dirty="0">
                          <a:solidFill>
                            <a:schemeClr val="tx1"/>
                          </a:solidFill>
                          <a:effectLst/>
                        </a:rPr>
                        <a:t>3. </a:t>
                      </a:r>
                      <a:r>
                        <a:rPr lang="ja-JP" sz="1200" b="0" kern="100" dirty="0">
                          <a:solidFill>
                            <a:schemeClr val="tx1"/>
                          </a:solidFill>
                          <a:effectLst/>
                        </a:rPr>
                        <a:t>地理的・経済的・</a:t>
                      </a:r>
                      <a:endParaRPr lang="en-US" altLang="ja-JP" sz="1200" b="0" kern="100" dirty="0">
                        <a:solidFill>
                          <a:schemeClr val="tx1"/>
                        </a:solidFill>
                        <a:effectLst/>
                      </a:endParaRPr>
                    </a:p>
                    <a:p>
                      <a:pPr algn="l"/>
                      <a:r>
                        <a:rPr lang="ja-JP" altLang="en-US" sz="1200" b="0" kern="100" dirty="0">
                          <a:solidFill>
                            <a:schemeClr val="tx1"/>
                          </a:solidFill>
                          <a:effectLst/>
                        </a:rPr>
                        <a:t>　　</a:t>
                      </a:r>
                      <a:r>
                        <a:rPr lang="ja-JP" sz="1200" b="0" kern="100" dirty="0">
                          <a:solidFill>
                            <a:schemeClr val="tx1"/>
                          </a:solidFill>
                          <a:effectLst/>
                        </a:rPr>
                        <a:t>文化圏的・交通動態的な特徴</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r>
                        <a:rPr kumimoji="1" lang="ja-JP" altLang="en-US" sz="1100" i="1" kern="100" dirty="0">
                          <a:solidFill>
                            <a:srgbClr val="FF0000"/>
                          </a:solidFill>
                          <a:latin typeface="+mn-ea"/>
                          <a:ea typeface="+mn-ea"/>
                          <a:cs typeface="Times New Roman" panose="02020603050405020304" pitchFamily="18" charset="0"/>
                        </a:rPr>
                        <a:t>（例）</a:t>
                      </a:r>
                      <a:endParaRPr kumimoji="1" lang="en-US" altLang="ja-JP" sz="1100" i="1" kern="100" dirty="0">
                        <a:solidFill>
                          <a:srgbClr val="FF0000"/>
                        </a:solidFill>
                        <a:latin typeface="+mn-ea"/>
                        <a:ea typeface="+mn-ea"/>
                        <a:cs typeface="Times New Roman" panose="02020603050405020304" pitchFamily="18" charset="0"/>
                      </a:endParaRPr>
                    </a:p>
                    <a:p>
                      <a:pPr algn="l"/>
                      <a:r>
                        <a:rPr kumimoji="1" lang="ja-JP" altLang="en-US" sz="1100" i="1" kern="100" dirty="0">
                          <a:solidFill>
                            <a:srgbClr val="FF0000"/>
                          </a:solidFill>
                          <a:latin typeface="+mn-ea"/>
                          <a:ea typeface="+mn-ea"/>
                          <a:cs typeface="Times New Roman" panose="02020603050405020304" pitchFamily="18" charset="0"/>
                        </a:rPr>
                        <a:t>大都市中心部、地方都市中心市街地、郊外ニュータウン、地方部集落、観光地繁華街など</a:t>
                      </a:r>
                      <a:endParaRPr kumimoji="1" lang="en-US" altLang="ja-JP" sz="1100" i="1" kern="100" dirty="0">
                        <a:solidFill>
                          <a:srgbClr val="FF0000"/>
                        </a:solidFill>
                        <a:latin typeface="+mn-ea"/>
                        <a:ea typeface="+mn-ea"/>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854" name="正方形/長方形 3"/>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46</a:t>
            </a:r>
            <a:endParaRPr kumimoji="1" lang="ja-JP" altLang="en-US" sz="1480" dirty="0">
              <a:solidFill>
                <a:schemeClr val="tx1"/>
              </a:solidFill>
            </a:endParaRPr>
          </a:p>
        </p:txBody>
      </p:sp>
    </p:spTree>
    <p:extLst>
      <p:ext uri="{BB962C8B-B14F-4D97-AF65-F5344CB8AC3E}">
        <p14:creationId xmlns:p14="http://schemas.microsoft.com/office/powerpoint/2010/main" val="202631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1"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62"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63" name="正方形/長方形 6"/>
          <p:cNvSpPr/>
          <p:nvPr/>
        </p:nvSpPr>
        <p:spPr>
          <a:xfrm>
            <a:off x="251520" y="622429"/>
            <a:ext cx="7560840" cy="646331"/>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公募要領の「別添１　企画提案書に記載すべき項目」に留意しつつ、</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提案内容に対するそれぞれの概略を簡潔に記載してください。詳細については、後半に記載いただけるページがあります。</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提案可能な内容がない場合には、空欄でも構いません。</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64" name="正方形/長方形 14"/>
          <p:cNvSpPr/>
          <p:nvPr/>
        </p:nvSpPr>
        <p:spPr>
          <a:xfrm>
            <a:off x="7884368" y="680162"/>
            <a:ext cx="1158419"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次ページと併せて</a:t>
            </a:r>
            <a:endPar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graphicFrame>
        <p:nvGraphicFramePr>
          <p:cNvPr id="1866" name="表 8"/>
          <p:cNvGraphicFramePr>
            <a:graphicFrameLocks noGrp="1"/>
          </p:cNvGraphicFramePr>
          <p:nvPr>
            <p:extLst/>
          </p:nvPr>
        </p:nvGraphicFramePr>
        <p:xfrm>
          <a:off x="251521" y="1302086"/>
          <a:ext cx="8640960" cy="5223258"/>
        </p:xfrm>
        <a:graphic>
          <a:graphicData uri="http://schemas.openxmlformats.org/drawingml/2006/table">
            <a:tbl>
              <a:tblPr firstRow="1" firstCol="1" bandRow="1"/>
              <a:tblGrid>
                <a:gridCol w="264189">
                  <a:extLst>
                    <a:ext uri="{9D8B030D-6E8A-4147-A177-3AD203B41FA5}">
                      <a16:colId xmlns:a16="http://schemas.microsoft.com/office/drawing/2014/main" val="20000"/>
                    </a:ext>
                  </a:extLst>
                </a:gridCol>
                <a:gridCol w="2257414">
                  <a:extLst>
                    <a:ext uri="{9D8B030D-6E8A-4147-A177-3AD203B41FA5}">
                      <a16:colId xmlns:a16="http://schemas.microsoft.com/office/drawing/2014/main" val="20001"/>
                    </a:ext>
                  </a:extLst>
                </a:gridCol>
                <a:gridCol w="6119357">
                  <a:extLst>
                    <a:ext uri="{9D8B030D-6E8A-4147-A177-3AD203B41FA5}">
                      <a16:colId xmlns:a16="http://schemas.microsoft.com/office/drawing/2014/main" val="20002"/>
                    </a:ext>
                  </a:extLst>
                </a:gridCol>
              </a:tblGrid>
              <a:tr h="208930">
                <a:tc gridSpan="2">
                  <a:txBody>
                    <a:bodyPr/>
                    <a:lstStyle/>
                    <a:p>
                      <a:pPr marL="71755" algn="ctr">
                        <a:spcAft>
                          <a:spcPts val="0"/>
                        </a:spcAft>
                      </a:pPr>
                      <a:r>
                        <a:rPr kumimoji="1" lang="en-US" sz="1200" kern="100" dirty="0">
                          <a:effectLst/>
                        </a:rPr>
                        <a:t> </a:t>
                      </a:r>
                      <a:r>
                        <a:rPr kumimoji="1" lang="ja-JP" sz="1200" kern="100" dirty="0">
                          <a:effectLst/>
                        </a:rPr>
                        <a:t>記載項目</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ja-JP" altLang="en-US" sz="1200" b="0" kern="100" dirty="0">
                          <a:solidFill>
                            <a:schemeClr val="tx1"/>
                          </a:solidFill>
                          <a:effectLst/>
                          <a:latin typeface="+mn-lt"/>
                          <a:ea typeface="+mn-ea"/>
                          <a:cs typeface="+mn-cs"/>
                        </a:rPr>
                        <a:t>概略</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26791">
                <a:tc rowSpan="3">
                  <a:txBody>
                    <a:bodyPr/>
                    <a:lstStyle/>
                    <a:p>
                      <a:pPr marL="71755" algn="ctr">
                        <a:spcAft>
                          <a:spcPts val="0"/>
                        </a:spcAft>
                      </a:pPr>
                      <a:r>
                        <a:rPr kumimoji="1" lang="ja-JP" sz="1100" kern="100" dirty="0">
                          <a:effectLst/>
                        </a:rPr>
                        <a:t>事業目的への適合性</a:t>
                      </a:r>
                      <a:endParaRPr kumimoji="1" lang="ja-JP" sz="11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200" kern="100" dirty="0">
                          <a:effectLst/>
                        </a:rPr>
                        <a:t>1.</a:t>
                      </a:r>
                      <a:r>
                        <a:rPr kumimoji="1" lang="ja-JP" sz="1200" kern="100" dirty="0">
                          <a:effectLst/>
                        </a:rPr>
                        <a:t>地域の交通課題と選択したテーマ・フィールドとの関係性</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altLang="en-US" sz="1200" b="0" i="1" kern="100" dirty="0">
                          <a:solidFill>
                            <a:srgbClr val="FF0000"/>
                          </a:solidFill>
                          <a:effectLst/>
                          <a:latin typeface="+mn-lt"/>
                          <a:ea typeface="+mn-ea"/>
                          <a:cs typeface="+mn-cs"/>
                        </a:rPr>
                        <a:t>＊提案内容に関する概略を簡潔に記載してください</a:t>
                      </a:r>
                      <a:endParaRPr kumimoji="1" lang="en-US" altLang="ja-JP" sz="1200" b="0" i="1" kern="100" dirty="0">
                        <a:solidFill>
                          <a:srgbClr val="FF0000"/>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26791">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2.</a:t>
                      </a:r>
                      <a:r>
                        <a:rPr kumimoji="1" lang="ja-JP" sz="1200" kern="100" dirty="0">
                          <a:effectLst/>
                        </a:rPr>
                        <a:t>継続性を考慮した事業計画</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26791">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3.</a:t>
                      </a:r>
                      <a:r>
                        <a:rPr kumimoji="1" lang="ja-JP" sz="1200" kern="100" dirty="0">
                          <a:effectLst/>
                        </a:rPr>
                        <a:t>横展開の可能性</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26791">
                <a:tc rowSpan="5">
                  <a:txBody>
                    <a:bodyPr/>
                    <a:lstStyle/>
                    <a:p>
                      <a:pPr marL="71755" algn="ctr">
                        <a:spcAft>
                          <a:spcPts val="0"/>
                        </a:spcAft>
                      </a:pPr>
                      <a:r>
                        <a:rPr kumimoji="1" lang="ja-JP" sz="1100" kern="100" dirty="0">
                          <a:effectLst/>
                        </a:rPr>
                        <a:t>内容の高度性</a:t>
                      </a:r>
                      <a:endParaRPr kumimoji="1" lang="ja-JP" sz="11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200" kern="100" dirty="0">
                          <a:effectLst/>
                        </a:rPr>
                        <a:t>1.</a:t>
                      </a:r>
                      <a:r>
                        <a:rPr kumimoji="1" lang="ja-JP" sz="1200" kern="100" dirty="0">
                          <a:effectLst/>
                        </a:rPr>
                        <a:t>取組みの新規性</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26791">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2.</a:t>
                      </a:r>
                      <a:r>
                        <a:rPr kumimoji="1" lang="ja-JP" sz="1200" kern="100" dirty="0">
                          <a:effectLst/>
                        </a:rPr>
                        <a:t>利用者視点の取り込み</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626791">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3.</a:t>
                      </a:r>
                      <a:r>
                        <a:rPr kumimoji="1" lang="ja-JP" sz="1200" kern="100" dirty="0">
                          <a:effectLst/>
                        </a:rPr>
                        <a:t>関係主体巻き込み・合意形成</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626791">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4.</a:t>
                      </a:r>
                      <a:r>
                        <a:rPr kumimoji="1" lang="ja-JP" sz="1200" kern="100" dirty="0">
                          <a:effectLst/>
                        </a:rPr>
                        <a:t>人材の育成・確保</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626791">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b="0" kern="100" dirty="0">
                          <a:solidFill>
                            <a:schemeClr val="tx1"/>
                          </a:solidFill>
                          <a:effectLst/>
                          <a:latin typeface="+mn-lt"/>
                          <a:ea typeface="+mn-ea"/>
                          <a:cs typeface="+mn-cs"/>
                        </a:rPr>
                        <a:t>5.</a:t>
                      </a:r>
                      <a:r>
                        <a:rPr kumimoji="1" lang="ja-JP" altLang="en-US" sz="1200" b="0" kern="100" dirty="0">
                          <a:solidFill>
                            <a:schemeClr val="tx1"/>
                          </a:solidFill>
                          <a:effectLst/>
                          <a:latin typeface="+mn-lt"/>
                          <a:ea typeface="+mn-ea"/>
                          <a:cs typeface="+mn-cs"/>
                        </a:rPr>
                        <a:t>データ活用の可能性</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47</a:t>
            </a:r>
            <a:endParaRPr kumimoji="1" lang="ja-JP" altLang="en-US" sz="1480" dirty="0">
              <a:solidFill>
                <a:schemeClr val="tx1"/>
              </a:solidFill>
            </a:endParaRPr>
          </a:p>
        </p:txBody>
      </p:sp>
    </p:spTree>
    <p:extLst>
      <p:ext uri="{BB962C8B-B14F-4D97-AF65-F5344CB8AC3E}">
        <p14:creationId xmlns:p14="http://schemas.microsoft.com/office/powerpoint/2010/main" val="200618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7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875" name="表 6"/>
          <p:cNvGraphicFramePr>
            <a:graphicFrameLocks noGrp="1"/>
          </p:cNvGraphicFramePr>
          <p:nvPr>
            <p:extLst/>
          </p:nvPr>
        </p:nvGraphicFramePr>
        <p:xfrm>
          <a:off x="199745" y="1421230"/>
          <a:ext cx="8744509" cy="5176120"/>
        </p:xfrm>
        <a:graphic>
          <a:graphicData uri="http://schemas.openxmlformats.org/drawingml/2006/table">
            <a:tbl>
              <a:tblPr firstRow="1" firstCol="1" bandRow="1"/>
              <a:tblGrid>
                <a:gridCol w="267355">
                  <a:extLst>
                    <a:ext uri="{9D8B030D-6E8A-4147-A177-3AD203B41FA5}">
                      <a16:colId xmlns:a16="http://schemas.microsoft.com/office/drawing/2014/main" val="20000"/>
                    </a:ext>
                  </a:extLst>
                </a:gridCol>
                <a:gridCol w="2407578">
                  <a:extLst>
                    <a:ext uri="{9D8B030D-6E8A-4147-A177-3AD203B41FA5}">
                      <a16:colId xmlns:a16="http://schemas.microsoft.com/office/drawing/2014/main" val="20001"/>
                    </a:ext>
                  </a:extLst>
                </a:gridCol>
                <a:gridCol w="6069576">
                  <a:extLst>
                    <a:ext uri="{9D8B030D-6E8A-4147-A177-3AD203B41FA5}">
                      <a16:colId xmlns:a16="http://schemas.microsoft.com/office/drawing/2014/main" val="20002"/>
                    </a:ext>
                  </a:extLst>
                </a:gridCol>
              </a:tblGrid>
              <a:tr h="276460">
                <a:tc gridSpan="2">
                  <a:txBody>
                    <a:bodyPr/>
                    <a:lstStyle/>
                    <a:p>
                      <a:pPr marL="71755" algn="ctr">
                        <a:spcAft>
                          <a:spcPts val="0"/>
                        </a:spcAft>
                      </a:pPr>
                      <a:r>
                        <a:rPr kumimoji="1" lang="en-US" sz="1200" kern="100" dirty="0">
                          <a:effectLst/>
                        </a:rPr>
                        <a:t> </a:t>
                      </a:r>
                      <a:r>
                        <a:rPr kumimoji="1" lang="ja-JP" sz="1200" kern="100" dirty="0">
                          <a:effectLst/>
                        </a:rPr>
                        <a:t>記載項目</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ja-JP" altLang="en-US" sz="1200" b="0" kern="100" dirty="0">
                          <a:solidFill>
                            <a:schemeClr val="tx1"/>
                          </a:solidFill>
                          <a:effectLst/>
                          <a:latin typeface="+mn-lt"/>
                          <a:ea typeface="+mn-ea"/>
                          <a:cs typeface="+mn-cs"/>
                        </a:rPr>
                        <a:t>概略</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19532">
                <a:tc rowSpan="3">
                  <a:txBody>
                    <a:bodyPr/>
                    <a:lstStyle/>
                    <a:p>
                      <a:pPr marL="71755" algn="ctr">
                        <a:spcAft>
                          <a:spcPts val="0"/>
                        </a:spcAft>
                      </a:pPr>
                      <a:r>
                        <a:rPr kumimoji="1" lang="ja-JP" sz="1100" kern="100" dirty="0">
                          <a:effectLst/>
                        </a:rPr>
                        <a:t>内容の具体性</a:t>
                      </a:r>
                      <a:endParaRPr kumimoji="1" lang="ja-JP" sz="11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200" kern="100" dirty="0">
                          <a:effectLst/>
                        </a:rPr>
                        <a:t>1.</a:t>
                      </a:r>
                      <a:r>
                        <a:rPr kumimoji="1" lang="ja-JP" sz="1200" kern="100" dirty="0">
                          <a:effectLst/>
                        </a:rPr>
                        <a:t>検証命題・手法の妥当性</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19532">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2.</a:t>
                      </a:r>
                      <a:r>
                        <a:rPr kumimoji="1" lang="ja-JP" sz="1200" kern="100" dirty="0">
                          <a:effectLst/>
                        </a:rPr>
                        <a:t>実証実験の内容</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19532">
                <a:tc vMerge="1">
                  <a:txBody>
                    <a:bodyPr/>
                    <a:lstStyle/>
                    <a:p>
                      <a:endParaRPr kumimoji="1" lang="ja-JP" altLang="en-US"/>
                    </a:p>
                  </a:txBody>
                  <a:tcPr/>
                </a:tc>
                <a:tc>
                  <a:txBody>
                    <a:bodyPr/>
                    <a:lstStyle/>
                    <a:p>
                      <a:pPr marL="0" lvl="0" indent="0" algn="just">
                        <a:spcAft>
                          <a:spcPts val="0"/>
                        </a:spcAft>
                        <a:buFont typeface="+mj-lt"/>
                        <a:buNone/>
                      </a:pPr>
                      <a:r>
                        <a:rPr kumimoji="1" lang="en-US" altLang="ja-JP" sz="1200" kern="100" dirty="0">
                          <a:effectLst/>
                        </a:rPr>
                        <a:t>3.</a:t>
                      </a:r>
                      <a:r>
                        <a:rPr kumimoji="1" lang="ja-JP" sz="1200" kern="100" dirty="0">
                          <a:effectLst/>
                        </a:rPr>
                        <a:t>これまでの取組内容</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041064">
                <a:tc>
                  <a:txBody>
                    <a:bodyPr/>
                    <a:lstStyle/>
                    <a:p>
                      <a:pPr marL="71755" algn="ctr">
                        <a:spcAft>
                          <a:spcPts val="0"/>
                        </a:spcAft>
                      </a:pPr>
                      <a:r>
                        <a:rPr kumimoji="1" lang="ja-JP" altLang="en-US" sz="1100" b="0" kern="100" dirty="0">
                          <a:solidFill>
                            <a:schemeClr val="tx1"/>
                          </a:solidFill>
                          <a:effectLst/>
                          <a:latin typeface="+mn-lt"/>
                          <a:ea typeface="+mn-ea"/>
                          <a:cs typeface="+mn-cs"/>
                        </a:rPr>
                        <a:t>その他</a:t>
                      </a:r>
                      <a:endParaRPr kumimoji="1" lang="ja-JP" sz="11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200" b="0" kern="100" dirty="0">
                          <a:solidFill>
                            <a:schemeClr val="tx1"/>
                          </a:solidFill>
                          <a:effectLst/>
                          <a:latin typeface="+mn-lt"/>
                          <a:ea typeface="+mn-ea"/>
                          <a:cs typeface="+mn-cs"/>
                        </a:rPr>
                        <a:t>-</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＊その他、本事業の中で上記の項目には当てはまりづらいが、重視している点や、</a:t>
                      </a:r>
                      <a:r>
                        <a:rPr kumimoji="1" lang="en-US" altLang="ja-JP" sz="1200" b="0" i="1" u="none" strike="noStrike" kern="100" cap="none" spc="0" normalizeH="0" baseline="0" noProof="0" dirty="0">
                          <a:ln>
                            <a:noFill/>
                          </a:ln>
                          <a:solidFill>
                            <a:srgbClr val="FF0000"/>
                          </a:solidFill>
                          <a:effectLst/>
                          <a:uLnTx/>
                          <a:uFillTx/>
                          <a:latin typeface="+mn-lt"/>
                          <a:ea typeface="+mn-ea"/>
                          <a:cs typeface="+mn-cs"/>
                        </a:rPr>
                        <a:t>PR</a:t>
                      </a:r>
                      <a:r>
                        <a:rPr kumimoji="1" lang="ja-JP" altLang="en-US" sz="1200" b="0" i="1" u="none" strike="noStrike" kern="100" cap="none" spc="0" normalizeH="0" baseline="0" noProof="0" dirty="0">
                          <a:ln>
                            <a:noFill/>
                          </a:ln>
                          <a:solidFill>
                            <a:srgbClr val="FF0000"/>
                          </a:solidFill>
                          <a:effectLst/>
                          <a:uLnTx/>
                          <a:uFillTx/>
                          <a:latin typeface="+mn-lt"/>
                          <a:ea typeface="+mn-ea"/>
                          <a:cs typeface="+mn-cs"/>
                        </a:rPr>
                        <a:t>したい点などがあれば、その内容を簡潔に記載してください</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（例：国内産業の競争力強化や世の中に広くデータが共有される仕組みの構築など、より広く、中長期的な視点を持った取組み内容　など）</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1876" name="正方形/長方形 6"/>
          <p:cNvSpPr/>
          <p:nvPr/>
        </p:nvSpPr>
        <p:spPr>
          <a:xfrm>
            <a:off x="251520" y="622429"/>
            <a:ext cx="7560840" cy="646331"/>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公募要領の「別添１　企画提案書に記載すべき項目」に留意しつつ、</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提案内容に対するそれぞれの概略を簡潔に記載してください。詳細については、後半に記載いただけるページがあります。</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提案可能な内容がない場合には、空欄でも構いません。</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77" name="正方形/長方形 9"/>
          <p:cNvSpPr/>
          <p:nvPr/>
        </p:nvSpPr>
        <p:spPr>
          <a:xfrm>
            <a:off x="7884368" y="680162"/>
            <a:ext cx="1158419"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前ページと併せて</a:t>
            </a:r>
            <a:endPar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48</a:t>
            </a:r>
            <a:endParaRPr kumimoji="1" lang="ja-JP" altLang="en-US" sz="1480" dirty="0">
              <a:solidFill>
                <a:schemeClr val="tx1"/>
              </a:solidFill>
            </a:endParaRPr>
          </a:p>
        </p:txBody>
      </p:sp>
    </p:spTree>
    <p:extLst>
      <p:ext uri="{BB962C8B-B14F-4D97-AF65-F5344CB8AC3E}">
        <p14:creationId xmlns:p14="http://schemas.microsoft.com/office/powerpoint/2010/main" val="373879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886" name="表 3"/>
          <p:cNvGraphicFramePr>
            <a:graphicFrameLocks noGrp="1"/>
          </p:cNvGraphicFramePr>
          <p:nvPr>
            <p:extLst/>
          </p:nvPr>
        </p:nvGraphicFramePr>
        <p:xfrm>
          <a:off x="143508" y="951862"/>
          <a:ext cx="8856984" cy="5789511"/>
        </p:xfrm>
        <a:graphic>
          <a:graphicData uri="http://schemas.openxmlformats.org/drawingml/2006/table">
            <a:tbl>
              <a:tblPr firstRow="1" firstCol="1" bandRow="1"/>
              <a:tblGrid>
                <a:gridCol w="270794">
                  <a:extLst>
                    <a:ext uri="{9D8B030D-6E8A-4147-A177-3AD203B41FA5}">
                      <a16:colId xmlns:a16="http://schemas.microsoft.com/office/drawing/2014/main" val="20000"/>
                    </a:ext>
                  </a:extLst>
                </a:gridCol>
                <a:gridCol w="2438545">
                  <a:extLst>
                    <a:ext uri="{9D8B030D-6E8A-4147-A177-3AD203B41FA5}">
                      <a16:colId xmlns:a16="http://schemas.microsoft.com/office/drawing/2014/main" val="20001"/>
                    </a:ext>
                  </a:extLst>
                </a:gridCol>
                <a:gridCol w="6147645">
                  <a:extLst>
                    <a:ext uri="{9D8B030D-6E8A-4147-A177-3AD203B41FA5}">
                      <a16:colId xmlns:a16="http://schemas.microsoft.com/office/drawing/2014/main" val="20002"/>
                    </a:ext>
                  </a:extLst>
                </a:gridCol>
              </a:tblGrid>
              <a:tr h="222674">
                <a:tc gridSpan="2">
                  <a:txBody>
                    <a:bodyPr/>
                    <a:lstStyle/>
                    <a:p>
                      <a:pPr marL="71755" algn="ctr">
                        <a:spcAft>
                          <a:spcPts val="0"/>
                        </a:spcAft>
                      </a:pPr>
                      <a:r>
                        <a:rPr kumimoji="1" lang="en-US" sz="1000" kern="100" dirty="0">
                          <a:effectLst/>
                        </a:rPr>
                        <a:t> </a:t>
                      </a:r>
                      <a:r>
                        <a:rPr kumimoji="1" lang="ja-JP" sz="1000" kern="100" dirty="0">
                          <a:effectLst/>
                        </a:rPr>
                        <a:t>記載項目</a:t>
                      </a:r>
                      <a:endParaRPr kumimoji="1" lang="ja-JP" sz="10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ja-JP" sz="1000" kern="100" dirty="0">
                          <a:effectLst/>
                        </a:rPr>
                        <a:t>概要</a:t>
                      </a:r>
                      <a:endParaRPr kumimoji="1" lang="ja-JP" sz="10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5347">
                <a:tc rowSpan="3">
                  <a:txBody>
                    <a:bodyPr/>
                    <a:lstStyle/>
                    <a:p>
                      <a:pPr marL="71755" algn="ctr">
                        <a:spcAft>
                          <a:spcPts val="0"/>
                        </a:spcAft>
                      </a:pPr>
                      <a:r>
                        <a:rPr kumimoji="1" lang="ja-JP" sz="1000" kern="100" dirty="0">
                          <a:effectLst/>
                        </a:rPr>
                        <a:t>事業目的への適合性</a:t>
                      </a:r>
                      <a:endParaRPr kumimoji="1" lang="ja-JP" sz="10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000" kern="100" dirty="0">
                          <a:effectLst/>
                        </a:rPr>
                        <a:t>1.</a:t>
                      </a:r>
                      <a:r>
                        <a:rPr kumimoji="1" lang="ja-JP" sz="1000" kern="100" dirty="0">
                          <a:effectLst/>
                        </a:rPr>
                        <a:t>地域の交通課題と選択したテーマ・フィールドとの関係性</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地域の抱える交通課題及びその背景にある問題、社会実装に取り組む新たなモビリティサービス・今回の申請テーマ・フィールドとの関係性について簡潔に記載してください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2.</a:t>
                      </a:r>
                      <a:r>
                        <a:rPr kumimoji="1" lang="ja-JP" sz="1000" kern="100" dirty="0">
                          <a:effectLst/>
                        </a:rPr>
                        <a:t>継続性を考慮した事業計画</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交通課題の解決に向け、社会実装を計画している新しいモビリティサービスの持続可能なビジネスモデル及び収支計画</a:t>
                      </a:r>
                      <a:r>
                        <a:rPr kumimoji="1" lang="en-US" sz="1000" i="0" kern="100" dirty="0">
                          <a:solidFill>
                            <a:schemeClr val="tx1"/>
                          </a:solidFill>
                          <a:effectLst/>
                        </a:rPr>
                        <a:t>  </a:t>
                      </a:r>
                      <a:r>
                        <a:rPr kumimoji="1" lang="ja-JP" sz="1000" i="0" kern="100" dirty="0">
                          <a:solidFill>
                            <a:schemeClr val="tx1"/>
                          </a:solidFill>
                          <a:effectLst/>
                        </a:rPr>
                        <a:t>等（実験前の想定）を記載してください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3.</a:t>
                      </a:r>
                      <a:r>
                        <a:rPr kumimoji="1" lang="ja-JP" sz="1000" kern="100" dirty="0">
                          <a:effectLst/>
                        </a:rPr>
                        <a:t>横展開の可能性</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今回取り組む新しいモビリティサービスについて、今年度の実証実験対象地域だけでなく、その他横展開が可能なフィールドが想定できている場合は、具体的に記載してください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68020">
                <a:tc rowSpan="5">
                  <a:txBody>
                    <a:bodyPr/>
                    <a:lstStyle/>
                    <a:p>
                      <a:pPr marL="71755" algn="ctr">
                        <a:spcAft>
                          <a:spcPts val="0"/>
                        </a:spcAft>
                      </a:pPr>
                      <a:r>
                        <a:rPr kumimoji="1" lang="ja-JP" sz="1000" kern="100" dirty="0">
                          <a:effectLst/>
                        </a:rPr>
                        <a:t>内容の高度性</a:t>
                      </a:r>
                      <a:endParaRPr kumimoji="1" lang="ja-JP" sz="10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000" kern="100" dirty="0">
                          <a:effectLst/>
                        </a:rPr>
                        <a:t>1.</a:t>
                      </a:r>
                      <a:r>
                        <a:rPr kumimoji="1" lang="ja-JP" sz="1000" kern="100" dirty="0">
                          <a:effectLst/>
                        </a:rPr>
                        <a:t>取組みの新規性</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今回実施する実証実験の先進性・独自性を説明してください。</a:t>
                      </a:r>
                    </a:p>
                    <a:p>
                      <a:pPr algn="l">
                        <a:spcAft>
                          <a:spcPts val="0"/>
                        </a:spcAft>
                      </a:pPr>
                      <a:r>
                        <a:rPr kumimoji="1" lang="ja-JP" sz="1000" i="0" kern="100" dirty="0">
                          <a:solidFill>
                            <a:schemeClr val="tx1"/>
                          </a:solidFill>
                          <a:effectLst/>
                        </a:rPr>
                        <a:t>なお、実証実験に向けて障壁となる具体的な法制度等が存在する場合は、その内容と対応方法についても記載してください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2.</a:t>
                      </a:r>
                      <a:r>
                        <a:rPr kumimoji="1" lang="ja-JP" sz="1000" kern="100" dirty="0">
                          <a:effectLst/>
                        </a:rPr>
                        <a:t>利用者視点の取り込み</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今回の取組において利用者の意見等が反映されている部分を具体的に記載ください。また実証実験や社会実装に関する利用者の意見の収集・反映方法を具体的に記載してください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3.</a:t>
                      </a:r>
                      <a:r>
                        <a:rPr kumimoji="1" lang="ja-JP" sz="1000" kern="100" dirty="0">
                          <a:effectLst/>
                        </a:rPr>
                        <a:t>関係主体巻き込み・合意形成</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実験に参画する主体以外で事業実現に必要な主体の巻き込みや、地域の合意形成に向けた活動（会議体の開催予定）について具体的に記載してください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4.</a:t>
                      </a:r>
                      <a:r>
                        <a:rPr kumimoji="1" lang="ja-JP" sz="1000" kern="100" dirty="0">
                          <a:effectLst/>
                        </a:rPr>
                        <a:t>人材の育成・確保</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kumimoji="1" lang="ja-JP" sz="1000" i="0" kern="100" dirty="0">
                          <a:solidFill>
                            <a:schemeClr val="tx1"/>
                          </a:solidFill>
                          <a:effectLst/>
                        </a:rPr>
                        <a:t>社会実装に向け、地域における新しいモビリティサービスの担い手となる人材の育成・確保に必要な知見の洗い出し、実際の育成・確保に向けた取組を計画している場合には、その具体的な内容を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b="0" kern="100" dirty="0">
                          <a:solidFill>
                            <a:schemeClr val="tx1"/>
                          </a:solidFill>
                          <a:effectLst/>
                          <a:latin typeface="+mn-lt"/>
                          <a:ea typeface="+mn-ea"/>
                          <a:cs typeface="+mn-cs"/>
                        </a:rPr>
                        <a:t>5.</a:t>
                      </a:r>
                      <a:r>
                        <a:rPr kumimoji="1" lang="ja-JP" altLang="en-US" sz="1000" b="0" kern="100" dirty="0">
                          <a:solidFill>
                            <a:schemeClr val="tx1"/>
                          </a:solidFill>
                          <a:effectLst/>
                          <a:latin typeface="+mn-lt"/>
                          <a:ea typeface="+mn-ea"/>
                          <a:cs typeface="+mn-cs"/>
                        </a:rPr>
                        <a:t>データ活用の可能性</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kumimoji="1" lang="ja-JP" altLang="en-US" sz="1000" b="0" i="0" kern="100" dirty="0">
                          <a:solidFill>
                            <a:schemeClr val="tx1"/>
                          </a:solidFill>
                          <a:effectLst/>
                          <a:latin typeface="+mn-lt"/>
                          <a:ea typeface="+mn-ea"/>
                          <a:cs typeface="+mn-cs"/>
                        </a:rPr>
                        <a:t>移動等に関するデータの収集・活用を計画している場合には、収集・活用方法及びそれにより得られる便益（行政負担削減や、付加価値創出）について具体的に記載してください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445347">
                <a:tc rowSpan="3">
                  <a:txBody>
                    <a:bodyPr/>
                    <a:lstStyle/>
                    <a:p>
                      <a:pPr marL="71755" algn="ctr">
                        <a:spcAft>
                          <a:spcPts val="0"/>
                        </a:spcAft>
                      </a:pPr>
                      <a:r>
                        <a:rPr kumimoji="1" lang="ja-JP" sz="1000" kern="100" dirty="0">
                          <a:effectLst/>
                        </a:rPr>
                        <a:t>内容の具体性</a:t>
                      </a:r>
                      <a:endParaRPr kumimoji="1" lang="ja-JP" sz="10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000" kern="100" dirty="0">
                          <a:effectLst/>
                        </a:rPr>
                        <a:t>1.</a:t>
                      </a:r>
                      <a:r>
                        <a:rPr kumimoji="1" lang="ja-JP" sz="1000" kern="100" dirty="0">
                          <a:effectLst/>
                        </a:rPr>
                        <a:t>検証命題・手法の妥当性</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実証実験で具体的に明らかにしたい命題を事業計画における位置付けと共に記載してください。また、上記命題を検証するための具体的な手法を、検証項目・分析方法・必要データ及びその収集方法に意識して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2.</a:t>
                      </a:r>
                      <a:r>
                        <a:rPr kumimoji="1" lang="ja-JP" sz="1000" kern="100" dirty="0">
                          <a:effectLst/>
                        </a:rPr>
                        <a:t>実証実験の内容</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今回実施する実証実験の詳細（実施目的・場所・期間、想定利用者、運行形態・運賃体系）を具体的に記載してください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445347">
                <a:tc vMerge="1">
                  <a:txBody>
                    <a:bodyPr/>
                    <a:lstStyle/>
                    <a:p>
                      <a:endParaRPr kumimoji="1" lang="ja-JP" altLang="en-US"/>
                    </a:p>
                  </a:txBody>
                  <a:tcPr/>
                </a:tc>
                <a:tc>
                  <a:txBody>
                    <a:bodyPr/>
                    <a:lstStyle/>
                    <a:p>
                      <a:pPr marL="0" lvl="0" indent="0" algn="just">
                        <a:spcAft>
                          <a:spcPts val="0"/>
                        </a:spcAft>
                        <a:buFont typeface="+mj-lt"/>
                        <a:buNone/>
                      </a:pPr>
                      <a:r>
                        <a:rPr kumimoji="1" lang="en-US" altLang="ja-JP" sz="1000" kern="100" dirty="0">
                          <a:effectLst/>
                        </a:rPr>
                        <a:t>3.</a:t>
                      </a:r>
                      <a:r>
                        <a:rPr kumimoji="1" lang="ja-JP" sz="1000" kern="100" dirty="0">
                          <a:effectLst/>
                        </a:rPr>
                        <a:t>これまでの取組内容</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sz="1000" i="0" kern="100" dirty="0">
                          <a:solidFill>
                            <a:schemeClr val="tx1"/>
                          </a:solidFill>
                          <a:effectLst/>
                        </a:rPr>
                        <a:t>今回実施する実証実験と同種のテーマやフィールドを対象に過去から継続的に検討・実証実験を行っている場合は、その詳細を簡潔に記載してください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445347">
                <a:tc>
                  <a:txBody>
                    <a:bodyPr/>
                    <a:lstStyle/>
                    <a:p>
                      <a:pPr marL="71755" algn="ctr">
                        <a:spcAft>
                          <a:spcPts val="0"/>
                        </a:spcAft>
                      </a:pPr>
                      <a:r>
                        <a:rPr kumimoji="1" lang="ja-JP" altLang="en-US" sz="1000" b="0" kern="100" dirty="0">
                          <a:solidFill>
                            <a:schemeClr val="tx1"/>
                          </a:solidFill>
                          <a:effectLst/>
                          <a:latin typeface="+mn-lt"/>
                          <a:ea typeface="+mn-ea"/>
                          <a:cs typeface="+mn-cs"/>
                        </a:rPr>
                        <a:t>その他</a:t>
                      </a:r>
                      <a:endParaRPr kumimoji="1" lang="ja-JP" sz="1000" b="0" kern="100" dirty="0">
                        <a:solidFill>
                          <a:schemeClr val="tx1"/>
                        </a:solidFill>
                        <a:effectLst/>
                        <a:latin typeface="+mn-lt"/>
                        <a:ea typeface="+mn-ea"/>
                        <a:cs typeface="+mn-cs"/>
                      </a:endParaRPr>
                    </a:p>
                  </a:txBody>
                  <a:tcPr marL="42080" marR="42080" marT="0" marB="0" vert="eaVert">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Aft>
                          <a:spcPts val="0"/>
                        </a:spcAft>
                        <a:buFont typeface="+mj-lt"/>
                        <a:buNone/>
                      </a:pPr>
                      <a:r>
                        <a:rPr kumimoji="1" lang="en-US" altLang="ja-JP" sz="1000" b="0" kern="100" dirty="0">
                          <a:solidFill>
                            <a:schemeClr val="tx1"/>
                          </a:solidFill>
                          <a:effectLst/>
                          <a:latin typeface="+mn-lt"/>
                          <a:ea typeface="+mn-ea"/>
                          <a:cs typeface="+mn-cs"/>
                        </a:rPr>
                        <a:t>-</a:t>
                      </a:r>
                      <a:endParaRPr kumimoji="1" lang="ja-JP" sz="10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altLang="en-US" sz="1000" b="0" i="0" kern="100" dirty="0">
                          <a:solidFill>
                            <a:schemeClr val="tx1"/>
                          </a:solidFill>
                          <a:effectLst/>
                          <a:latin typeface="+mn-lt"/>
                          <a:ea typeface="+mn-ea"/>
                          <a:cs typeface="+mn-cs"/>
                        </a:rPr>
                        <a:t>本事業の中で上記の項目には当てはまりづらいが、重視している点や、</a:t>
                      </a:r>
                      <a:r>
                        <a:rPr kumimoji="1" lang="en-US" altLang="ja-JP" sz="1000" b="0" i="0" kern="100" dirty="0">
                          <a:solidFill>
                            <a:schemeClr val="tx1"/>
                          </a:solidFill>
                          <a:effectLst/>
                          <a:latin typeface="+mn-lt"/>
                          <a:ea typeface="+mn-ea"/>
                          <a:cs typeface="+mn-cs"/>
                        </a:rPr>
                        <a:t>PR</a:t>
                      </a:r>
                      <a:r>
                        <a:rPr kumimoji="1" lang="ja-JP" altLang="en-US" sz="1000" b="0" i="0" kern="100" dirty="0">
                          <a:solidFill>
                            <a:schemeClr val="tx1"/>
                          </a:solidFill>
                          <a:effectLst/>
                          <a:latin typeface="+mn-lt"/>
                          <a:ea typeface="+mn-ea"/>
                          <a:cs typeface="+mn-cs"/>
                        </a:rPr>
                        <a:t>したい点などがあれば、その内容を簡潔に記載してください</a:t>
                      </a:r>
                      <a:endParaRPr kumimoji="1" lang="ja-JP" sz="1000" b="0" i="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sp>
        <p:nvSpPr>
          <p:cNvPr id="1887" name="Text Box 4"/>
          <p:cNvSpPr txBox="1">
            <a:spLocks noChangeArrowheads="1"/>
          </p:cNvSpPr>
          <p:nvPr/>
        </p:nvSpPr>
        <p:spPr>
          <a:xfrm>
            <a:off x="251520"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49</a:t>
            </a:r>
            <a:endParaRPr kumimoji="1" lang="ja-JP" altLang="en-US" sz="1480" dirty="0">
              <a:solidFill>
                <a:schemeClr val="tx1"/>
              </a:solidFill>
            </a:endParaRPr>
          </a:p>
        </p:txBody>
      </p:sp>
    </p:spTree>
    <p:extLst>
      <p:ext uri="{BB962C8B-B14F-4D97-AF65-F5344CB8AC3E}">
        <p14:creationId xmlns:p14="http://schemas.microsoft.com/office/powerpoint/2010/main" val="28082304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2OFZMfbH4Q1zE4Zs1WkuZ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Q1vWyH_0QVgomdsV.kNyag"/>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DDDDDD"/>
        </a:solidFill>
        <a:ln w="9525">
          <a:solidFill>
            <a:srgbClr val="B2B2B2"/>
          </a:solidFill>
          <a:miter lim="800000"/>
          <a:headEnd/>
          <a:tailEnd/>
        </a:ln>
        <a:effectLst/>
      </a:spPr>
      <a:bodyPr vertOverflow="overflow" horzOverflow="overflow" wrap="none" rtlCol="0" anchor="ctr"/>
      <a:lstStyle>
        <a:defPPr algn="l">
          <a:defRPr kumimoji="0" sz="1800" dirty="0" smtClean="0">
            <a:latin typeface="Meiryo UI"/>
            <a:ea typeface="Meiryo UI"/>
          </a:defRPr>
        </a:defPPr>
      </a:lstStyle>
    </a:spDef>
    <a:txDef>
      <a:spPr>
        <a:custGeom>
          <a:avLst/>
          <a:gdLst/>
          <a:ahLst/>
          <a:cxnLst/>
          <a:rect l="l" t="t" r="r" b="b"/>
          <a:pathLst/>
        </a:custGeom>
        <a:noFill/>
      </a:spPr>
      <a:bodyPr vertOverflow="overflow" horzOverflow="overflow" wrap="square" rtlCol="0">
        <a:spAutoFit/>
      </a:bodyPr>
      <a:lstStyle>
        <a:defPPr>
          <a:defRPr kumimoji="1" dirty="0" smtClean="0">
            <a:latin typeface="Meiryo UI"/>
            <a:ea typeface="Meiryo UI"/>
            <a:cs typeface="Meiryo UI"/>
          </a:defRPr>
        </a:defPPr>
      </a:lstStyle>
    </a:txDef>
  </a:objectDefaults>
  <a:extraClrSchemeLst/>
</a:theme>
</file>

<file path=ppt/theme/theme4.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3689</Words>
  <Application>Microsoft Office PowerPoint</Application>
  <PresentationFormat>画面に合わせる (4:3)</PresentationFormat>
  <Paragraphs>557</Paragraphs>
  <Slides>20</Slides>
  <Notes>18</Notes>
  <HiddenSlides>0</HiddenSlides>
  <MMClips>0</MMClips>
  <ScaleCrop>false</ScaleCrop>
  <HeadingPairs>
    <vt:vector size="8" baseType="variant">
      <vt:variant>
        <vt:lpstr>使用されているフォント</vt:lpstr>
      </vt:variant>
      <vt:variant>
        <vt:i4>13</vt:i4>
      </vt:variant>
      <vt:variant>
        <vt:lpstr>テーマ</vt:lpstr>
      </vt:variant>
      <vt:variant>
        <vt:i4>4</vt:i4>
      </vt:variant>
      <vt:variant>
        <vt:lpstr>埋め込まれた OLE サーバー</vt:lpstr>
      </vt:variant>
      <vt:variant>
        <vt:i4>1</vt:i4>
      </vt:variant>
      <vt:variant>
        <vt:lpstr>スライド タイトル</vt:lpstr>
      </vt:variant>
      <vt:variant>
        <vt:i4>20</vt:i4>
      </vt:variant>
    </vt:vector>
  </HeadingPairs>
  <TitlesOfParts>
    <vt:vector size="38" baseType="lpstr">
      <vt:lpstr>Meiryo UI</vt:lpstr>
      <vt:lpstr>ＭＳ Ｐゴシック</vt:lpstr>
      <vt:lpstr>ＭＳ Ｐ明朝</vt:lpstr>
      <vt:lpstr>ＭＳ ゴシック</vt:lpstr>
      <vt:lpstr>ＭＳ 明朝</vt:lpstr>
      <vt:lpstr>新細明體</vt:lpstr>
      <vt:lpstr>游ゴシック</vt:lpstr>
      <vt:lpstr>Arial</vt:lpstr>
      <vt:lpstr>Calibri</vt:lpstr>
      <vt:lpstr>Century</vt:lpstr>
      <vt:lpstr>Tahoma</vt:lpstr>
      <vt:lpstr>Times New Roman</vt:lpstr>
      <vt:lpstr>Wingdings</vt:lpstr>
      <vt:lpstr>標準デザイン</vt:lpstr>
      <vt:lpstr>41_デザインの設定</vt:lpstr>
      <vt:lpstr>1_【機○・記載例なし】</vt:lpstr>
      <vt:lpstr>2_標準デザイン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2021-06-17T02:30:45Z</dcterms:created>
  <dcterms:modified xsi:type="dcterms:W3CDTF">2021-06-17T02:33:31Z</dcterms:modified>
</cp:coreProperties>
</file>