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0" r:id="rId2"/>
    <p:sldMasterId id="2147483677" r:id="rId3"/>
    <p:sldMasterId id="2147483681" r:id="rId4"/>
  </p:sldMasterIdLst>
  <p:notesMasterIdLst>
    <p:notesMasterId r:id="rId26"/>
  </p:notesMasterIdLst>
  <p:handoutMasterIdLst>
    <p:handoutMasterId r:id="rId27"/>
  </p:handoutMasterIdLst>
  <p:sldIdLst>
    <p:sldId id="510" r:id="rId5"/>
    <p:sldId id="554" r:id="rId6"/>
    <p:sldId id="557" r:id="rId7"/>
    <p:sldId id="558" r:id="rId8"/>
    <p:sldId id="559" r:id="rId9"/>
    <p:sldId id="494" r:id="rId10"/>
    <p:sldId id="495" r:id="rId11"/>
    <p:sldId id="496" r:id="rId12"/>
    <p:sldId id="497" r:id="rId13"/>
    <p:sldId id="560" r:id="rId14"/>
    <p:sldId id="498" r:id="rId15"/>
    <p:sldId id="499" r:id="rId16"/>
    <p:sldId id="500" r:id="rId17"/>
    <p:sldId id="502" r:id="rId18"/>
    <p:sldId id="562" r:id="rId19"/>
    <p:sldId id="563" r:id="rId20"/>
    <p:sldId id="564" r:id="rId21"/>
    <p:sldId id="565" r:id="rId22"/>
    <p:sldId id="566" r:id="rId23"/>
    <p:sldId id="567" r:id="rId24"/>
    <p:sldId id="568" r:id="rId25"/>
  </p:sldIdLst>
  <p:sldSz cx="9144000" cy="6858000" type="screen4x3"/>
  <p:notesSz cx="6797675" cy="992663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000CC"/>
    <a:srgbClr val="FFCDC1"/>
    <a:srgbClr val="F73131"/>
    <a:srgbClr val="333399"/>
    <a:srgbClr val="FF0000"/>
    <a:srgbClr val="006600"/>
    <a:srgbClr val="FFFF00"/>
    <a:srgbClr val="FF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rgbClr val="00000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657"/>
    <p:restoredTop sz="97418" autoAdjust="0"/>
  </p:normalViewPr>
  <p:slideViewPr>
    <p:cSldViewPr>
      <p:cViewPr varScale="1">
        <p:scale>
          <a:sx n="73" d="100"/>
          <a:sy n="73" d="100"/>
        </p:scale>
        <p:origin x="63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 name="Rectangle 2"/>
          <p:cNvSpPr>
            <a:spLocks noGrp="1" noChangeArrowheads="1"/>
          </p:cNvSpPr>
          <p:nvPr>
            <p:ph type="hdr" sz="quarter"/>
          </p:nvPr>
        </p:nvSpPr>
        <p:spPr>
          <a:xfrm>
            <a:off x="1" y="1"/>
            <a:ext cx="2922350"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9" name="Rectangle 3"/>
          <p:cNvSpPr>
            <a:spLocks noGrp="1" noChangeArrowheads="1"/>
          </p:cNvSpPr>
          <p:nvPr>
            <p:ph type="dt" sz="quarter" idx="1"/>
          </p:nvPr>
        </p:nvSpPr>
        <p:spPr>
          <a:xfrm>
            <a:off x="3845198" y="1"/>
            <a:ext cx="2922349" cy="459787"/>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20" name="Rectangle 4"/>
          <p:cNvSpPr>
            <a:spLocks noGrp="1" noChangeArrowheads="1"/>
          </p:cNvSpPr>
          <p:nvPr>
            <p:ph type="ftr" sz="quarter" idx="2"/>
          </p:nvPr>
        </p:nvSpPr>
        <p:spPr>
          <a:xfrm>
            <a:off x="1" y="9430386"/>
            <a:ext cx="2922350"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21" name="Rectangle 5"/>
          <p:cNvSpPr>
            <a:spLocks noGrp="1" noChangeArrowheads="1"/>
          </p:cNvSpPr>
          <p:nvPr>
            <p:ph type="sldNum" sz="quarter" idx="3"/>
          </p:nvPr>
        </p:nvSpPr>
        <p:spPr>
          <a:xfrm>
            <a:off x="3845198" y="9430386"/>
            <a:ext cx="2922349" cy="459787"/>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4B53F7E7-4D7A-4BA0-8145-D9EED7F0E647}" type="slidenum">
              <a:rPr lang="en-US" altLang="ja-JP"/>
              <a:pPr>
                <a:defRPr/>
              </a:pPr>
              <a:t>‹#›</a:t>
            </a:fld>
            <a:endParaRPr lang="en-US" altLang="ja-JP"/>
          </a:p>
        </p:txBody>
      </p:sp>
    </p:spTree>
    <p:extLst>
      <p:ext uri="{BB962C8B-B14F-4D97-AF65-F5344CB8AC3E}">
        <p14:creationId xmlns:p14="http://schemas.microsoft.com/office/powerpoint/2010/main" val="33647960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1" name="Rectangle 2"/>
          <p:cNvSpPr>
            <a:spLocks noGrp="1" noChangeArrowheads="1"/>
          </p:cNvSpPr>
          <p:nvPr>
            <p:ph type="hdr" sz="quarter"/>
          </p:nvPr>
        </p:nvSpPr>
        <p:spPr>
          <a:xfrm>
            <a:off x="0"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2" name="Rectangle 3"/>
          <p:cNvSpPr>
            <a:spLocks noGrp="1" noChangeArrowheads="1"/>
          </p:cNvSpPr>
          <p:nvPr>
            <p:ph type="dt" idx="1"/>
          </p:nvPr>
        </p:nvSpPr>
        <p:spPr>
          <a:xfrm>
            <a:off x="3849955" y="0"/>
            <a:ext cx="2946135" cy="496253"/>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lvl1pPr algn="r" defTabSz="921081" eaLnBrk="1" hangingPunct="1">
              <a:defRPr sz="1200">
                <a:latin typeface="Arial" charset="0"/>
                <a:ea typeface="ＭＳ Ｐゴシック" pitchFamily="50" charset="-128"/>
              </a:defRPr>
            </a:lvl1pPr>
          </a:lstStyle>
          <a:p>
            <a:pPr>
              <a:defRPr/>
            </a:pPr>
            <a:endParaRPr lang="en-US" altLang="ja-JP"/>
          </a:p>
        </p:txBody>
      </p:sp>
      <p:sp>
        <p:nvSpPr>
          <p:cNvPr id="1213" name="Rectangle 4"/>
          <p:cNvSpPr>
            <a:spLocks noGrp="1" noRot="1" noChangeAspect="1" noChangeArrowheads="1" noTextEdit="1"/>
          </p:cNvSpPr>
          <p:nvPr>
            <p:ph type="sldImg" idx="2"/>
          </p:nvPr>
        </p:nvSpPr>
        <p:spPr>
          <a:xfrm>
            <a:off x="915988" y="744538"/>
            <a:ext cx="4964112" cy="3722687"/>
          </a:xfrm>
          <a:prstGeom prst="rect">
            <a:avLst/>
          </a:prstGeom>
          <a:noFill/>
          <a:ln w="9525">
            <a:solidFill>
              <a:srgbClr val="000000"/>
            </a:solidFill>
            <a:miter lim="800000"/>
            <a:headEnd/>
            <a:tailEnd/>
          </a:ln>
        </p:spPr>
      </p:sp>
      <p:sp>
        <p:nvSpPr>
          <p:cNvPr id="1214" name="Rectangle 5"/>
          <p:cNvSpPr>
            <a:spLocks noGrp="1" noChangeArrowheads="1"/>
          </p:cNvSpPr>
          <p:nvPr>
            <p:ph type="body" sz="quarter" idx="3"/>
          </p:nvPr>
        </p:nvSpPr>
        <p:spPr>
          <a:xfrm>
            <a:off x="678658" y="4715193"/>
            <a:ext cx="5440360" cy="4467859"/>
          </a:xfrm>
          <a:prstGeom prst="rect">
            <a:avLst/>
          </a:prstGeom>
          <a:noFill/>
          <a:ln w="9525">
            <a:noFill/>
            <a:miter lim="800000"/>
            <a:headEnd/>
            <a:tailEnd/>
          </a:ln>
          <a:effectLst/>
        </p:spPr>
        <p:txBody>
          <a:bodyPr vert="horz" wrap="square" lIns="92100" tIns="46050" rIns="92100" bIns="4605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1215" name="Rectangle 6"/>
          <p:cNvSpPr>
            <a:spLocks noGrp="1" noChangeArrowheads="1"/>
          </p:cNvSpPr>
          <p:nvPr>
            <p:ph type="ftr" sz="quarter" idx="4"/>
          </p:nvPr>
        </p:nvSpPr>
        <p:spPr>
          <a:xfrm>
            <a:off x="0"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defTabSz="921081" eaLnBrk="1" hangingPunct="1">
              <a:defRPr sz="1200">
                <a:latin typeface="Arial" charset="0"/>
                <a:ea typeface="ＭＳ Ｐゴシック" pitchFamily="50" charset="-128"/>
              </a:defRPr>
            </a:lvl1pPr>
          </a:lstStyle>
          <a:p>
            <a:pPr>
              <a:defRPr/>
            </a:pPr>
            <a:endParaRPr lang="en-US" altLang="ja-JP"/>
          </a:p>
        </p:txBody>
      </p:sp>
      <p:sp>
        <p:nvSpPr>
          <p:cNvPr id="1216" name="Rectangle 7"/>
          <p:cNvSpPr>
            <a:spLocks noGrp="1" noChangeArrowheads="1"/>
          </p:cNvSpPr>
          <p:nvPr>
            <p:ph type="sldNum" sz="quarter" idx="5"/>
          </p:nvPr>
        </p:nvSpPr>
        <p:spPr>
          <a:xfrm>
            <a:off x="3849955" y="9428800"/>
            <a:ext cx="2946135" cy="496252"/>
          </a:xfrm>
          <a:prstGeom prst="rect">
            <a:avLst/>
          </a:prstGeom>
          <a:noFill/>
          <a:ln w="9525">
            <a:noFill/>
            <a:miter lim="800000"/>
            <a:headEnd/>
            <a:tailEnd/>
          </a:ln>
          <a:effectLst/>
        </p:spPr>
        <p:txBody>
          <a:bodyPr vert="horz" wrap="square" lIns="92100" tIns="46050" rIns="92100" bIns="46050" numCol="1" anchor="b" anchorCtr="0" compatLnSpc="1">
            <a:prstTxWarp prst="textNoShape">
              <a:avLst/>
            </a:prstTxWarp>
          </a:bodyPr>
          <a:lstStyle>
            <a:lvl1pPr algn="r" defTabSz="921081" eaLnBrk="1" hangingPunct="1">
              <a:defRPr sz="1200"/>
            </a:lvl1pPr>
          </a:lstStyle>
          <a:p>
            <a:pPr>
              <a:defRPr/>
            </a:pPr>
            <a:fld id="{6CB5B19B-2A7B-4820-A495-7EA32EFCEBE8}" type="slidenum">
              <a:rPr lang="en-US" altLang="ja-JP"/>
              <a:pPr>
                <a:defRPr/>
              </a:pPr>
              <a:t>‹#›</a:t>
            </a:fld>
            <a:endParaRPr lang="en-US" altLang="ja-JP"/>
          </a:p>
        </p:txBody>
      </p:sp>
    </p:spTree>
    <p:extLst>
      <p:ext uri="{BB962C8B-B14F-4D97-AF65-F5344CB8AC3E}">
        <p14:creationId xmlns:p14="http://schemas.microsoft.com/office/powerpoint/2010/main" val="28348193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2</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239485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0"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12</a:t>
            </a:fld>
            <a:endParaRPr lang="en-US" altLang="ja-JP">
              <a:solidFill>
                <a:srgbClr val="000000"/>
              </a:solidFill>
              <a:ea typeface="ＭＳ Ｐゴシック" panose="020B0600070205080204" pitchFamily="50" charset="-128"/>
            </a:endParaRPr>
          </a:p>
        </p:txBody>
      </p:sp>
      <p:sp>
        <p:nvSpPr>
          <p:cNvPr id="1901" name="Rectangle 2"/>
          <p:cNvSpPr>
            <a:spLocks noGrp="1" noRot="1" noChangeAspect="1" noChangeArrowheads="1" noTextEdit="1"/>
          </p:cNvSpPr>
          <p:nvPr>
            <p:ph type="sldImg"/>
          </p:nvPr>
        </p:nvSpPr>
        <p:spPr>
          <a:ln/>
        </p:spPr>
      </p:sp>
      <p:sp>
        <p:nvSpPr>
          <p:cNvPr id="1902"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797122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1"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13</a:t>
            </a:fld>
            <a:endParaRPr lang="en-US" altLang="ja-JP">
              <a:solidFill>
                <a:srgbClr val="000000"/>
              </a:solidFill>
              <a:ea typeface="ＭＳ Ｐゴシック" panose="020B0600070205080204" pitchFamily="50" charset="-128"/>
            </a:endParaRPr>
          </a:p>
        </p:txBody>
      </p:sp>
      <p:sp>
        <p:nvSpPr>
          <p:cNvPr id="1912" name="Rectangle 2"/>
          <p:cNvSpPr>
            <a:spLocks noGrp="1" noRot="1" noChangeAspect="1" noChangeArrowheads="1" noTextEdit="1"/>
          </p:cNvSpPr>
          <p:nvPr>
            <p:ph type="sldImg"/>
          </p:nvPr>
        </p:nvSpPr>
        <p:spPr>
          <a:ln/>
        </p:spPr>
      </p:sp>
      <p:sp>
        <p:nvSpPr>
          <p:cNvPr id="191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4063251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14</a:t>
            </a:fld>
            <a:endParaRPr lang="en-US" altLang="ja-JP">
              <a:solidFill>
                <a:srgbClr val="000000"/>
              </a:solidFill>
              <a:ea typeface="ＭＳ Ｐゴシック" panose="020B0600070205080204" pitchFamily="50" charset="-128"/>
            </a:endParaRPr>
          </a:p>
        </p:txBody>
      </p:sp>
      <p:sp>
        <p:nvSpPr>
          <p:cNvPr id="1934" name="Rectangle 2"/>
          <p:cNvSpPr>
            <a:spLocks noGrp="1" noRot="1" noChangeAspect="1" noChangeArrowheads="1" noTextEdit="1"/>
          </p:cNvSpPr>
          <p:nvPr>
            <p:ph type="sldImg"/>
          </p:nvPr>
        </p:nvSpPr>
        <p:spPr>
          <a:ln/>
        </p:spPr>
      </p:sp>
      <p:sp>
        <p:nvSpPr>
          <p:cNvPr id="193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19332787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15</a:t>
            </a:fld>
            <a:endParaRPr lang="en-US" altLang="ja-JP">
              <a:solidFill>
                <a:srgbClr val="000000"/>
              </a:solidFill>
              <a:ea typeface="ＭＳ Ｐゴシック" panose="020B0600070205080204" pitchFamily="50" charset="-128"/>
            </a:endParaRPr>
          </a:p>
        </p:txBody>
      </p:sp>
      <p:sp>
        <p:nvSpPr>
          <p:cNvPr id="1945" name="Rectangle 2"/>
          <p:cNvSpPr>
            <a:spLocks noGrp="1" noRot="1" noChangeAspect="1" noChangeArrowheads="1" noTextEdit="1"/>
          </p:cNvSpPr>
          <p:nvPr>
            <p:ph type="sldImg"/>
          </p:nvPr>
        </p:nvSpPr>
        <p:spPr>
          <a:ln/>
        </p:spPr>
      </p:sp>
      <p:sp>
        <p:nvSpPr>
          <p:cNvPr id="194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0748711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16</a:t>
            </a:fld>
            <a:endParaRPr lang="en-US" altLang="ja-JP">
              <a:solidFill>
                <a:srgbClr val="000000"/>
              </a:solidFill>
              <a:ea typeface="ＭＳ Ｐゴシック" panose="020B0600070205080204" pitchFamily="50" charset="-128"/>
            </a:endParaRPr>
          </a:p>
        </p:txBody>
      </p:sp>
      <p:sp>
        <p:nvSpPr>
          <p:cNvPr id="1964" name="Rectangle 2"/>
          <p:cNvSpPr>
            <a:spLocks noGrp="1" noRot="1" noChangeAspect="1" noChangeArrowheads="1" noTextEdit="1"/>
          </p:cNvSpPr>
          <p:nvPr>
            <p:ph type="sldImg"/>
          </p:nvPr>
        </p:nvSpPr>
        <p:spPr>
          <a:ln/>
        </p:spPr>
      </p:sp>
      <p:sp>
        <p:nvSpPr>
          <p:cNvPr id="196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47165763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17</a:t>
            </a:fld>
            <a:endParaRPr lang="en-US" altLang="ja-JP">
              <a:solidFill>
                <a:srgbClr val="000000"/>
              </a:solidFill>
              <a:ea typeface="ＭＳ Ｐゴシック" panose="020B0600070205080204" pitchFamily="50" charset="-128"/>
            </a:endParaRPr>
          </a:p>
        </p:txBody>
      </p:sp>
      <p:sp>
        <p:nvSpPr>
          <p:cNvPr id="1977" name="Rectangle 2"/>
          <p:cNvSpPr>
            <a:spLocks noGrp="1" noRot="1" noChangeAspect="1" noChangeArrowheads="1" noTextEdit="1"/>
          </p:cNvSpPr>
          <p:nvPr>
            <p:ph type="sldImg"/>
          </p:nvPr>
        </p:nvSpPr>
        <p:spPr>
          <a:ln/>
        </p:spPr>
      </p:sp>
      <p:sp>
        <p:nvSpPr>
          <p:cNvPr id="197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25260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8"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18</a:t>
            </a:fld>
            <a:endParaRPr lang="en-US" altLang="ja-JP">
              <a:solidFill>
                <a:srgbClr val="000000"/>
              </a:solidFill>
              <a:ea typeface="ＭＳ Ｐゴシック" panose="020B0600070205080204" pitchFamily="50" charset="-128"/>
            </a:endParaRPr>
          </a:p>
        </p:txBody>
      </p:sp>
      <p:sp>
        <p:nvSpPr>
          <p:cNvPr id="1989" name="Rectangle 2"/>
          <p:cNvSpPr>
            <a:spLocks noGrp="1" noRot="1" noChangeAspect="1" noChangeArrowheads="1" noTextEdit="1"/>
          </p:cNvSpPr>
          <p:nvPr>
            <p:ph type="sldImg"/>
          </p:nvPr>
        </p:nvSpPr>
        <p:spPr>
          <a:ln/>
        </p:spPr>
      </p:sp>
      <p:sp>
        <p:nvSpPr>
          <p:cNvPr id="199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3761564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1"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19</a:t>
            </a:fld>
            <a:endParaRPr lang="en-US" altLang="ja-JP">
              <a:solidFill>
                <a:srgbClr val="000000"/>
              </a:solidFill>
              <a:ea typeface="ＭＳ Ｐゴシック" panose="020B0600070205080204" pitchFamily="50" charset="-128"/>
            </a:endParaRPr>
          </a:p>
        </p:txBody>
      </p:sp>
      <p:sp>
        <p:nvSpPr>
          <p:cNvPr id="2002" name="Rectangle 2"/>
          <p:cNvSpPr>
            <a:spLocks noGrp="1" noRot="1" noChangeAspect="1" noChangeArrowheads="1" noTextEdit="1"/>
          </p:cNvSpPr>
          <p:nvPr>
            <p:ph type="sldImg"/>
          </p:nvPr>
        </p:nvSpPr>
        <p:spPr>
          <a:ln/>
        </p:spPr>
      </p:sp>
      <p:sp>
        <p:nvSpPr>
          <p:cNvPr id="2003"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591993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3"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20</a:t>
            </a:fld>
            <a:endParaRPr lang="en-US" altLang="ja-JP">
              <a:solidFill>
                <a:srgbClr val="000000"/>
              </a:solidFill>
              <a:ea typeface="ＭＳ Ｐゴシック" panose="020B0600070205080204" pitchFamily="50" charset="-128"/>
            </a:endParaRPr>
          </a:p>
        </p:txBody>
      </p:sp>
      <p:sp>
        <p:nvSpPr>
          <p:cNvPr id="2014" name="Rectangle 2"/>
          <p:cNvSpPr>
            <a:spLocks noGrp="1" noRot="1" noChangeAspect="1" noChangeArrowheads="1" noTextEdit="1"/>
          </p:cNvSpPr>
          <p:nvPr>
            <p:ph type="sldImg"/>
          </p:nvPr>
        </p:nvSpPr>
        <p:spPr>
          <a:ln/>
        </p:spPr>
      </p:sp>
      <p:sp>
        <p:nvSpPr>
          <p:cNvPr id="2015"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8900450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6"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21</a:t>
            </a:fld>
            <a:endParaRPr lang="en-US" altLang="ja-JP">
              <a:solidFill>
                <a:srgbClr val="000000"/>
              </a:solidFill>
              <a:ea typeface="ＭＳ Ｐゴシック" panose="020B0600070205080204" pitchFamily="50" charset="-128"/>
            </a:endParaRPr>
          </a:p>
        </p:txBody>
      </p:sp>
      <p:sp>
        <p:nvSpPr>
          <p:cNvPr id="2027" name="Rectangle 2"/>
          <p:cNvSpPr>
            <a:spLocks noGrp="1" noRot="1" noChangeAspect="1" noChangeArrowheads="1" noTextEdit="1"/>
          </p:cNvSpPr>
          <p:nvPr>
            <p:ph type="sldImg"/>
          </p:nvPr>
        </p:nvSpPr>
        <p:spPr>
          <a:ln/>
        </p:spPr>
      </p:sp>
      <p:sp>
        <p:nvSpPr>
          <p:cNvPr id="2028"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0997657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8"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3</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39" name="Rectangle 2"/>
          <p:cNvSpPr>
            <a:spLocks noGrp="1" noRot="1" noChangeAspect="1" noChangeArrowheads="1" noTextEdit="1"/>
          </p:cNvSpPr>
          <p:nvPr>
            <p:ph type="sldImg"/>
          </p:nvPr>
        </p:nvSpPr>
        <p:spPr>
          <a:ln/>
        </p:spPr>
      </p:sp>
      <p:sp>
        <p:nvSpPr>
          <p:cNvPr id="124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49002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2" name="Rectangle 7"/>
          <p:cNvSpPr>
            <a:spLocks noGrp="1" noChangeArrowheads="1"/>
          </p:cNvSpPr>
          <p:nvPr>
            <p:ph type="sldNum" sz="quarter" idx="5"/>
          </p:nvPr>
        </p:nvSpPr>
        <p:spPr>
          <a:noFill/>
          <a:ln/>
        </p:spPr>
        <p:txBody>
          <a:bodyPr/>
          <a:lstStyle>
            <a:lvl1pPr defTabSz="929094">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8393" indent="-287844" defTabSz="929094">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51373"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611922"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72470" indent="-230275" defTabSz="929094">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3302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93570"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54119"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914668" indent="-230275" defTabSz="929094"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9094"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9094" rtl="0" eaLnBrk="1" fontAlgn="base" latinLnBrk="0" hangingPunct="1">
                <a:lnSpc>
                  <a:spcPct val="100000"/>
                </a:lnSpc>
                <a:spcBef>
                  <a:spcPct val="0"/>
                </a:spcBef>
                <a:spcAft>
                  <a:spcPct val="0"/>
                </a:spcAft>
                <a:buClrTx/>
                <a:buSzTx/>
                <a:buFontTx/>
                <a:buNone/>
                <a:tabLst/>
                <a:defRPr/>
              </a:pPr>
              <a:t>4</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53" name="Rectangle 2"/>
          <p:cNvSpPr>
            <a:spLocks noGrp="1" noRot="1" noChangeAspect="1" noChangeArrowheads="1" noTextEdit="1"/>
          </p:cNvSpPr>
          <p:nvPr>
            <p:ph type="sldImg"/>
          </p:nvPr>
        </p:nvSpPr>
        <p:spPr>
          <a:ln/>
        </p:spPr>
      </p:sp>
      <p:sp>
        <p:nvSpPr>
          <p:cNvPr id="1254"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648199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4"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marL="0" marR="0" lvl="0" indent="0" algn="r" defTabSz="921081" rtl="0" eaLnBrk="1" fontAlgn="base" latinLnBrk="0" hangingPunct="1">
              <a:lnSpc>
                <a:spcPct val="100000"/>
              </a:lnSpc>
              <a:spcBef>
                <a:spcPct val="0"/>
              </a:spcBef>
              <a:spcAft>
                <a:spcPct val="0"/>
              </a:spcAft>
              <a:buClrTx/>
              <a:buSzTx/>
              <a:buFontTx/>
              <a:buNone/>
              <a:tabLst/>
              <a:defRPr/>
            </a:pPr>
            <a:fld id="{2C1CD5F8-6ED2-4EDB-AE28-6812BB19CC1F}" type="slidenum">
              <a:rPr kumimoji="1" lang="en-US" altLang="ja-JP" sz="1200" b="0" i="0" u="none" strike="noStrike" kern="1200" cap="none" spc="0" normalizeH="0" baseline="0" noProof="0" smtClean="0">
                <a:ln>
                  <a:noFill/>
                </a:ln>
                <a:solidFill>
                  <a:srgbClr val="000000"/>
                </a:solidFill>
                <a:effectLst/>
                <a:uLnTx/>
                <a:uFillTx/>
                <a:latin typeface="Arial" panose="020B0604020202020204" pitchFamily="34" charset="0"/>
                <a:ea typeface="ＭＳ Ｐゴシック" panose="020B0600070205080204" pitchFamily="50" charset="-128"/>
                <a:cs typeface="+mn-cs"/>
              </a:rPr>
              <a:pPr marL="0" marR="0" lvl="0" indent="0" algn="r" defTabSz="921081" rtl="0" eaLnBrk="1" fontAlgn="base" latinLnBrk="0" hangingPunct="1">
                <a:lnSpc>
                  <a:spcPct val="100000"/>
                </a:lnSpc>
                <a:spcBef>
                  <a:spcPct val="0"/>
                </a:spcBef>
                <a:spcAft>
                  <a:spcPct val="0"/>
                </a:spcAft>
                <a:buClrTx/>
                <a:buSzTx/>
                <a:buFontTx/>
                <a:buNone/>
                <a:tabLst/>
                <a:defRPr/>
              </a:pPr>
              <a:t>5</a:t>
            </a:fld>
            <a:endParaRPr kumimoji="1" lang="en-US" altLang="ja-JP" sz="12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395" name="Rectangle 2"/>
          <p:cNvSpPr>
            <a:spLocks noGrp="1" noRot="1" noChangeAspect="1" noChangeArrowheads="1" noTextEdit="1"/>
          </p:cNvSpPr>
          <p:nvPr>
            <p:ph type="sldImg"/>
          </p:nvPr>
        </p:nvSpPr>
        <p:spPr>
          <a:ln/>
        </p:spPr>
      </p:sp>
      <p:sp>
        <p:nvSpPr>
          <p:cNvPr id="1396"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29653473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7"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7</a:t>
            </a:fld>
            <a:endParaRPr lang="en-US" altLang="ja-JP">
              <a:solidFill>
                <a:srgbClr val="000000"/>
              </a:solidFill>
              <a:ea typeface="ＭＳ Ｐゴシック" panose="020B0600070205080204" pitchFamily="50" charset="-128"/>
            </a:endParaRPr>
          </a:p>
        </p:txBody>
      </p:sp>
      <p:sp>
        <p:nvSpPr>
          <p:cNvPr id="1858" name="Rectangle 2"/>
          <p:cNvSpPr>
            <a:spLocks noGrp="1" noRot="1" noChangeAspect="1" noChangeArrowheads="1" noTextEdit="1"/>
          </p:cNvSpPr>
          <p:nvPr>
            <p:ph type="sldImg"/>
          </p:nvPr>
        </p:nvSpPr>
        <p:spPr>
          <a:ln/>
        </p:spPr>
      </p:sp>
      <p:sp>
        <p:nvSpPr>
          <p:cNvPr id="1859" name="Rectangle 3"/>
          <p:cNvSpPr>
            <a:spLocks noGrp="1" noChangeArrowheads="1"/>
          </p:cNvSpPr>
          <p:nvPr>
            <p:ph type="body" idx="1"/>
          </p:nvPr>
        </p:nvSpPr>
        <p:spPr>
          <a:noFill/>
          <a:ln/>
        </p:spPr>
        <p:txBody>
          <a:bodyPr/>
          <a:lstStyle/>
          <a:p>
            <a:pPr eaLnBrk="1" hangingPunct="1"/>
            <a:endParaRPr lang="ja-JP" altLang="ja-JP" dirty="0">
              <a:latin typeface="Arial" panose="020B0604020202020204" pitchFamily="34" charset="0"/>
            </a:endParaRPr>
          </a:p>
        </p:txBody>
      </p:sp>
    </p:spTree>
    <p:extLst>
      <p:ext uri="{BB962C8B-B14F-4D97-AF65-F5344CB8AC3E}">
        <p14:creationId xmlns:p14="http://schemas.microsoft.com/office/powerpoint/2010/main" val="1304409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8"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8</a:t>
            </a:fld>
            <a:endParaRPr lang="en-US" altLang="ja-JP">
              <a:solidFill>
                <a:srgbClr val="000000"/>
              </a:solidFill>
              <a:ea typeface="ＭＳ Ｐゴシック" panose="020B0600070205080204" pitchFamily="50" charset="-128"/>
            </a:endParaRPr>
          </a:p>
        </p:txBody>
      </p:sp>
      <p:sp>
        <p:nvSpPr>
          <p:cNvPr id="1869" name="Rectangle 2"/>
          <p:cNvSpPr>
            <a:spLocks noGrp="1" noRot="1" noChangeAspect="1" noChangeArrowheads="1" noTextEdit="1"/>
          </p:cNvSpPr>
          <p:nvPr>
            <p:ph type="sldImg"/>
          </p:nvPr>
        </p:nvSpPr>
        <p:spPr>
          <a:ln/>
        </p:spPr>
      </p:sp>
      <p:sp>
        <p:nvSpPr>
          <p:cNvPr id="1870"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9545982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9</a:t>
            </a:fld>
            <a:endParaRPr lang="en-US" altLang="ja-JP">
              <a:solidFill>
                <a:srgbClr val="000000"/>
              </a:solidFill>
              <a:ea typeface="ＭＳ Ｐゴシック" panose="020B0600070205080204" pitchFamily="50" charset="-128"/>
            </a:endParaRPr>
          </a:p>
        </p:txBody>
      </p:sp>
      <p:sp>
        <p:nvSpPr>
          <p:cNvPr id="1880" name="Rectangle 2"/>
          <p:cNvSpPr>
            <a:spLocks noGrp="1" noRot="1" noChangeAspect="1" noChangeArrowheads="1" noTextEdit="1"/>
          </p:cNvSpPr>
          <p:nvPr>
            <p:ph type="sldImg"/>
          </p:nvPr>
        </p:nvSpPr>
        <p:spPr>
          <a:ln/>
        </p:spPr>
      </p:sp>
      <p:sp>
        <p:nvSpPr>
          <p:cNvPr id="188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41410752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10</a:t>
            </a:fld>
            <a:endParaRPr lang="en-US" altLang="ja-JP">
              <a:solidFill>
                <a:srgbClr val="000000"/>
              </a:solidFill>
              <a:ea typeface="ＭＳ Ｐゴシック" panose="020B0600070205080204" pitchFamily="50" charset="-128"/>
            </a:endParaRPr>
          </a:p>
        </p:txBody>
      </p:sp>
      <p:sp>
        <p:nvSpPr>
          <p:cNvPr id="1880" name="Rectangle 2"/>
          <p:cNvSpPr>
            <a:spLocks noGrp="1" noRot="1" noChangeAspect="1" noChangeArrowheads="1" noTextEdit="1"/>
          </p:cNvSpPr>
          <p:nvPr>
            <p:ph type="sldImg"/>
          </p:nvPr>
        </p:nvSpPr>
        <p:spPr>
          <a:ln/>
        </p:spPr>
      </p:sp>
      <p:sp>
        <p:nvSpPr>
          <p:cNvPr id="188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8948947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9" name="Rectangle 7"/>
          <p:cNvSpPr>
            <a:spLocks noGrp="1" noChangeArrowheads="1"/>
          </p:cNvSpPr>
          <p:nvPr>
            <p:ph type="sldNum" sz="quarter" idx="5"/>
          </p:nvPr>
        </p:nvSpPr>
        <p:spPr>
          <a:noFill/>
          <a:ln/>
        </p:spPr>
        <p:txBody>
          <a:bodyPr/>
          <a:lstStyle>
            <a:lvl1pPr defTabSz="921081">
              <a:spcBef>
                <a:spcPct val="30000"/>
              </a:spcBef>
              <a:defRPr kumimoji="1" sz="1200">
                <a:solidFill>
                  <a:schemeClr val="tx1"/>
                </a:solidFill>
                <a:latin typeface="Arial" panose="020B0604020202020204" pitchFamily="34" charset="0"/>
                <a:ea typeface="ＭＳ Ｐ明朝" panose="02020600040205080304" pitchFamily="18" charset="-128"/>
              </a:defRPr>
            </a:lvl1pPr>
            <a:lvl2pPr marL="741938" indent="-285361" defTabSz="921081">
              <a:spcBef>
                <a:spcPct val="30000"/>
              </a:spcBef>
              <a:defRPr kumimoji="1" sz="1200">
                <a:solidFill>
                  <a:schemeClr val="tx1"/>
                </a:solidFill>
                <a:latin typeface="Arial" panose="020B0604020202020204" pitchFamily="34" charset="0"/>
                <a:ea typeface="ＭＳ Ｐ明朝" panose="02020600040205080304" pitchFamily="18" charset="-128"/>
              </a:defRPr>
            </a:lvl2pPr>
            <a:lvl3pPr marL="1141442"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3pPr>
            <a:lvl4pPr marL="1598019"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4pPr>
            <a:lvl5pPr marL="2054596" indent="-228288" defTabSz="921081">
              <a:spcBef>
                <a:spcPct val="30000"/>
              </a:spcBef>
              <a:defRPr kumimoji="1" sz="1200">
                <a:solidFill>
                  <a:schemeClr val="tx1"/>
                </a:solidFill>
                <a:latin typeface="Arial" panose="020B0604020202020204" pitchFamily="34" charset="0"/>
                <a:ea typeface="ＭＳ Ｐ明朝" panose="02020600040205080304" pitchFamily="18" charset="-128"/>
              </a:defRPr>
            </a:lvl5pPr>
            <a:lvl6pPr marL="2511173"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6pPr>
            <a:lvl7pPr marL="2967751"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7pPr>
            <a:lvl8pPr marL="3424327"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8pPr>
            <a:lvl9pPr marL="3880904" indent="-228288" defTabSz="921081" eaLnBrk="0" fontAlgn="base" hangingPunct="0">
              <a:spcBef>
                <a:spcPct val="30000"/>
              </a:spcBef>
              <a:spcAft>
                <a:spcPct val="0"/>
              </a:spcAft>
              <a:defRPr kumimoji="1" sz="1200">
                <a:solidFill>
                  <a:schemeClr val="tx1"/>
                </a:solidFill>
                <a:latin typeface="Arial" panose="020B0604020202020204" pitchFamily="34" charset="0"/>
                <a:ea typeface="ＭＳ Ｐ明朝" panose="02020600040205080304" pitchFamily="18" charset="-128"/>
              </a:defRPr>
            </a:lvl9pPr>
          </a:lstStyle>
          <a:p>
            <a:pPr>
              <a:spcBef>
                <a:spcPct val="0"/>
              </a:spcBef>
              <a:defRPr/>
            </a:pPr>
            <a:fld id="{2C1CD5F8-6ED2-4EDB-AE28-6812BB19CC1F}" type="slidenum">
              <a:rPr lang="en-US" altLang="ja-JP">
                <a:solidFill>
                  <a:srgbClr val="000000"/>
                </a:solidFill>
                <a:ea typeface="ＭＳ Ｐゴシック" panose="020B0600070205080204" pitchFamily="50" charset="-128"/>
              </a:rPr>
              <a:pPr>
                <a:spcBef>
                  <a:spcPct val="0"/>
                </a:spcBef>
                <a:defRPr/>
              </a:pPr>
              <a:t>11</a:t>
            </a:fld>
            <a:endParaRPr lang="en-US" altLang="ja-JP">
              <a:solidFill>
                <a:srgbClr val="000000"/>
              </a:solidFill>
              <a:ea typeface="ＭＳ Ｐゴシック" panose="020B0600070205080204" pitchFamily="50" charset="-128"/>
            </a:endParaRPr>
          </a:p>
        </p:txBody>
      </p:sp>
      <p:sp>
        <p:nvSpPr>
          <p:cNvPr id="1890" name="Rectangle 2"/>
          <p:cNvSpPr>
            <a:spLocks noGrp="1" noRot="1" noChangeAspect="1" noChangeArrowheads="1" noTextEdit="1"/>
          </p:cNvSpPr>
          <p:nvPr>
            <p:ph type="sldImg"/>
          </p:nvPr>
        </p:nvSpPr>
        <p:spPr>
          <a:ln/>
        </p:spPr>
      </p:sp>
      <p:sp>
        <p:nvSpPr>
          <p:cNvPr id="1891" name="Rectangle 3"/>
          <p:cNvSpPr>
            <a:spLocks noGrp="1" noChangeArrowheads="1"/>
          </p:cNvSpPr>
          <p:nvPr>
            <p:ph type="body" idx="1"/>
          </p:nvPr>
        </p:nvSpPr>
        <p:spPr>
          <a:noFill/>
          <a:ln/>
        </p:spPr>
        <p:txBody>
          <a:bodyPr/>
          <a:lstStyle/>
          <a:p>
            <a:pPr eaLnBrk="1" hangingPunct="1"/>
            <a:endParaRPr lang="ja-JP" altLang="ja-JP">
              <a:latin typeface="Arial" panose="020B0604020202020204" pitchFamily="34" charset="0"/>
            </a:endParaRPr>
          </a:p>
        </p:txBody>
      </p:sp>
    </p:spTree>
    <p:extLst>
      <p:ext uri="{BB962C8B-B14F-4D97-AF65-F5344CB8AC3E}">
        <p14:creationId xmlns:p14="http://schemas.microsoft.com/office/powerpoint/2010/main" val="3693444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032"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03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3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35"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1958746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8" name="タイトル 1"/>
          <p:cNvSpPr>
            <a:spLocks noGrp="1"/>
          </p:cNvSpPr>
          <p:nvPr>
            <p:ph type="title"/>
          </p:nvPr>
        </p:nvSpPr>
        <p:spPr/>
        <p:txBody>
          <a:bodyPr/>
          <a:lstStyle/>
          <a:p>
            <a:r>
              <a:rPr lang="ja-JP" altLang="en-US"/>
              <a:t>マスタ タイトルの書式設定</a:t>
            </a:r>
          </a:p>
        </p:txBody>
      </p:sp>
      <p:sp>
        <p:nvSpPr>
          <p:cNvPr id="1089"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2"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600449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094"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095"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9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9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98"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27423166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1114" name="タイトル 1"/>
          <p:cNvSpPr>
            <a:spLocks noGrp="1"/>
          </p:cNvSpPr>
          <p:nvPr>
            <p:ph type="ctrTitle"/>
          </p:nvPr>
        </p:nvSpPr>
        <p:spPr>
          <a:xfrm>
            <a:off x="685800" y="2609759"/>
            <a:ext cx="7772400" cy="511358"/>
          </a:xfrm>
          <a:noFill/>
          <a:ln>
            <a:noFill/>
          </a:ln>
        </p:spPr>
        <p:txBody>
          <a:bodyPr wrap="square" lIns="0" tIns="0" rIns="0" bIns="0">
            <a:spAutoFit/>
          </a:bodyPr>
          <a:lstStyle>
            <a:lvl1pPr algn="ctr">
              <a:defRPr lang="ja-JP" altLang="en-US" sz="3323"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1115" name="サブタイトル 2"/>
          <p:cNvSpPr>
            <a:spLocks noGrp="1"/>
          </p:cNvSpPr>
          <p:nvPr>
            <p:ph type="subTitle" idx="1"/>
          </p:nvPr>
        </p:nvSpPr>
        <p:spPr>
          <a:xfrm>
            <a:off x="1371600" y="4653137"/>
            <a:ext cx="6400800" cy="340863"/>
          </a:xfrm>
          <a:noFill/>
          <a:ln>
            <a:noFill/>
          </a:ln>
        </p:spPr>
        <p:txBody>
          <a:bodyPr wrap="square" lIns="0" tIns="0" rIns="0" bIns="0">
            <a:spAutoFit/>
          </a:bodyPr>
          <a:lstStyle>
            <a:lvl1pPr marL="0" indent="0" algn="ctr">
              <a:buNone/>
              <a:defRPr lang="ja-JP" altLang="en-US" sz="2215"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1116" name="日付プレースホルダー 3"/>
          <p:cNvSpPr>
            <a:spLocks noGrp="1"/>
          </p:cNvSpPr>
          <p:nvPr>
            <p:ph type="dt" sz="half" idx="10"/>
          </p:nvPr>
        </p:nvSpPr>
        <p:spPr/>
        <p:txBody>
          <a:bodyPr/>
          <a:lstStyle/>
          <a:p>
            <a:fld id="{F05DD14E-DF4D-43BD-8E66-C03927FEE3B3}" type="datetime1">
              <a:rPr kumimoji="1" lang="ja-JP" altLang="en-US" smtClean="0"/>
              <a:t>2022/4/4</a:t>
            </a:fld>
            <a:endParaRPr kumimoji="1" lang="ja-JP" altLang="en-US"/>
          </a:p>
        </p:txBody>
      </p:sp>
      <p:sp>
        <p:nvSpPr>
          <p:cNvPr id="1117" name="フッター プレースホルダー 4"/>
          <p:cNvSpPr>
            <a:spLocks noGrp="1"/>
          </p:cNvSpPr>
          <p:nvPr>
            <p:ph type="ftr" sz="quarter" idx="11"/>
          </p:nvPr>
        </p:nvSpPr>
        <p:spPr/>
        <p:txBody>
          <a:bodyPr/>
          <a:lstStyle/>
          <a:p>
            <a:endParaRPr kumimoji="1" lang="ja-JP" altLang="en-US"/>
          </a:p>
        </p:txBody>
      </p:sp>
      <p:sp>
        <p:nvSpPr>
          <p:cNvPr id="1118"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469092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1120" name="タイトル 1"/>
          <p:cNvSpPr>
            <a:spLocks noGrp="1"/>
          </p:cNvSpPr>
          <p:nvPr>
            <p:ph type="title" hasCustomPrompt="1"/>
          </p:nvPr>
        </p:nvSpPr>
        <p:spPr>
          <a:xfrm>
            <a:off x="1286252" y="1520789"/>
            <a:ext cx="6852913" cy="603691"/>
          </a:xfrm>
        </p:spPr>
        <p:txBody>
          <a:bodyPr wrap="square" anchor="t" anchorCtr="0">
            <a:spAutoFit/>
          </a:bodyPr>
          <a:lstStyle>
            <a:lvl1pPr algn="l">
              <a:defRPr lang="ja-JP" altLang="en-US" sz="3323"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1121" name="日付プレースホルダー 3"/>
          <p:cNvSpPr>
            <a:spLocks noGrp="1"/>
          </p:cNvSpPr>
          <p:nvPr>
            <p:ph type="dt" sz="half" idx="10"/>
          </p:nvPr>
        </p:nvSpPr>
        <p:spPr/>
        <p:txBody>
          <a:bodyPr/>
          <a:lstStyle/>
          <a:p>
            <a:fld id="{B66AE163-E8B7-45BF-A69C-A51A71B702FE}" type="datetime1">
              <a:rPr kumimoji="1" lang="ja-JP" altLang="en-US" smtClean="0"/>
              <a:t>2022/4/4</a:t>
            </a:fld>
            <a:endParaRPr kumimoji="1" lang="ja-JP" altLang="en-US"/>
          </a:p>
        </p:txBody>
      </p:sp>
      <p:sp>
        <p:nvSpPr>
          <p:cNvPr id="1122" name="フッター プレースホルダー 4"/>
          <p:cNvSpPr>
            <a:spLocks noGrp="1"/>
          </p:cNvSpPr>
          <p:nvPr>
            <p:ph type="ftr" sz="quarter" idx="11"/>
          </p:nvPr>
        </p:nvSpPr>
        <p:spPr/>
        <p:txBody>
          <a:bodyPr/>
          <a:lstStyle/>
          <a:p>
            <a:endParaRPr kumimoji="1" lang="ja-JP" altLang="en-US"/>
          </a:p>
        </p:txBody>
      </p:sp>
      <p:sp>
        <p:nvSpPr>
          <p:cNvPr id="1123"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871227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1125" name="日付プレースホルダー 2"/>
          <p:cNvSpPr>
            <a:spLocks noGrp="1"/>
          </p:cNvSpPr>
          <p:nvPr>
            <p:ph type="dt" sz="half" idx="10"/>
          </p:nvPr>
        </p:nvSpPr>
        <p:spPr/>
        <p:txBody>
          <a:bodyPr/>
          <a:lstStyle/>
          <a:p>
            <a:fld id="{F4BD7E15-FA19-4E20-921B-2445FCC3F239}" type="datetime1">
              <a:rPr kumimoji="1" lang="ja-JP" altLang="en-US" smtClean="0"/>
              <a:t>2022/4/4</a:t>
            </a:fld>
            <a:endParaRPr kumimoji="1" lang="ja-JP" altLang="en-US"/>
          </a:p>
        </p:txBody>
      </p:sp>
      <p:sp>
        <p:nvSpPr>
          <p:cNvPr id="1126" name="フッター プレースホルダー 3"/>
          <p:cNvSpPr>
            <a:spLocks noGrp="1"/>
          </p:cNvSpPr>
          <p:nvPr>
            <p:ph type="ftr" sz="quarter" idx="11"/>
          </p:nvPr>
        </p:nvSpPr>
        <p:spPr/>
        <p:txBody>
          <a:bodyPr/>
          <a:lstStyle/>
          <a:p>
            <a:endParaRPr kumimoji="1" lang="ja-JP" altLang="en-US"/>
          </a:p>
        </p:txBody>
      </p:sp>
      <p:sp>
        <p:nvSpPr>
          <p:cNvPr id="1127"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1128" name="タイトル 1"/>
          <p:cNvSpPr>
            <a:spLocks noGrp="1"/>
          </p:cNvSpPr>
          <p:nvPr>
            <p:ph type="title"/>
          </p:nvPr>
        </p:nvSpPr>
        <p:spPr>
          <a:xfrm>
            <a:off x="185051" y="202874"/>
            <a:ext cx="8774310" cy="433196"/>
          </a:xfrm>
        </p:spPr>
        <p:txBody>
          <a:bodyPr wrap="square">
            <a:spAutoFit/>
          </a:bodyPr>
          <a:lstStyle>
            <a:lvl1pPr algn="l">
              <a:defRPr lang="ja-JP" altLang="en-US" sz="2215"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1129" name="テキスト プレースホルダー 9"/>
          <p:cNvSpPr>
            <a:spLocks noGrp="1"/>
          </p:cNvSpPr>
          <p:nvPr>
            <p:ph type="body" sz="quarter" idx="13" hasCustomPrompt="1"/>
          </p:nvPr>
        </p:nvSpPr>
        <p:spPr>
          <a:xfrm>
            <a:off x="185348" y="6309321"/>
            <a:ext cx="8673897" cy="149143"/>
          </a:xfrm>
          <a:noFill/>
        </p:spPr>
        <p:txBody>
          <a:bodyPr wrap="squar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130" name="テキスト プレースホルダー 9"/>
          <p:cNvSpPr>
            <a:spLocks noGrp="1"/>
          </p:cNvSpPr>
          <p:nvPr>
            <p:ph type="body" sz="quarter" idx="14" hasCustomPrompt="1"/>
          </p:nvPr>
        </p:nvSpPr>
        <p:spPr>
          <a:xfrm>
            <a:off x="185349" y="3104965"/>
            <a:ext cx="1715213" cy="284052"/>
          </a:xfrm>
          <a:noFill/>
        </p:spPr>
        <p:txBody>
          <a:bodyPr wrap="none" lIns="0" tIns="0" rIns="0" bIns="0">
            <a:spAutoFit/>
          </a:bodyPr>
          <a:lstStyle>
            <a:lvl1pPr marL="0" indent="0">
              <a:spcBef>
                <a:spcPts val="0"/>
              </a:spcBef>
              <a:spcAft>
                <a:spcPts val="0"/>
              </a:spcAft>
              <a:buNone/>
              <a:defRPr sz="1846">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131" name="テキスト プレースホルダー 9"/>
          <p:cNvSpPr>
            <a:spLocks noGrp="1"/>
          </p:cNvSpPr>
          <p:nvPr>
            <p:ph type="body" sz="quarter" idx="15" hasCustomPrompt="1"/>
          </p:nvPr>
        </p:nvSpPr>
        <p:spPr>
          <a:xfrm>
            <a:off x="185051" y="3769295"/>
            <a:ext cx="1194238" cy="198837"/>
          </a:xfrm>
          <a:noFill/>
        </p:spPr>
        <p:txBody>
          <a:bodyPr wrap="none" lIns="0" tIns="0" rIns="0" bIns="0">
            <a:spAutoFit/>
          </a:bodyPr>
          <a:lstStyle>
            <a:lvl1pPr marL="0" indent="0">
              <a:spcBef>
                <a:spcPts val="0"/>
              </a:spcBef>
              <a:spcAft>
                <a:spcPts val="0"/>
              </a:spcAft>
              <a:buNone/>
              <a:defRPr sz="1292">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32" name="テキスト プレースホルダー 9"/>
          <p:cNvSpPr>
            <a:spLocks noGrp="1"/>
          </p:cNvSpPr>
          <p:nvPr>
            <p:ph type="body" sz="quarter" idx="16" hasCustomPrompt="1"/>
          </p:nvPr>
        </p:nvSpPr>
        <p:spPr>
          <a:xfrm>
            <a:off x="185051" y="4365105"/>
            <a:ext cx="1021113" cy="149143"/>
          </a:xfrm>
          <a:noFill/>
        </p:spPr>
        <p:txBody>
          <a:bodyPr wrap="none" lIns="0" tIns="0" rIns="0" bIns="0">
            <a:spAutoFit/>
          </a:bodyPr>
          <a:lstStyle>
            <a:lvl1pPr marL="0" indent="0">
              <a:spcBef>
                <a:spcPts val="0"/>
              </a:spcBef>
              <a:spcAft>
                <a:spcPts val="0"/>
              </a:spcAft>
              <a:buNone/>
              <a:defRPr sz="969">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133" name="テキスト プレースホルダー 11"/>
          <p:cNvSpPr>
            <a:spLocks noGrp="1"/>
          </p:cNvSpPr>
          <p:nvPr>
            <p:ph type="body" sz="quarter" idx="17"/>
          </p:nvPr>
        </p:nvSpPr>
        <p:spPr>
          <a:xfrm>
            <a:off x="184639" y="764705"/>
            <a:ext cx="8774723" cy="502161"/>
          </a:xfrm>
          <a:solidFill>
            <a:srgbClr val="99D6EC"/>
          </a:solidFill>
          <a:ln>
            <a:noFill/>
          </a:ln>
        </p:spPr>
        <p:txBody>
          <a:bodyPr vert="horz" wrap="square" lIns="216000" tIns="108000" rIns="216000" bIns="108000" rtlCol="0" anchor="t" anchorCtr="0">
            <a:spAutoFit/>
          </a:bodyPr>
          <a:lstStyle>
            <a:lvl1pPr>
              <a:defRPr lang="ja-JP" altLang="en-US" sz="1846" dirty="0">
                <a:latin typeface="Meiryo UI" panose="020B0604030504040204" pitchFamily="50" charset="-128"/>
                <a:ea typeface="Meiryo UI" panose="020B0604030504040204" pitchFamily="50" charset="-128"/>
                <a:cs typeface="Meiryo UI" panose="020B0604030504040204" pitchFamily="50" charset="-128"/>
              </a:defRPr>
            </a:lvl1pPr>
          </a:lstStyle>
          <a:p>
            <a:pPr marL="237398" lvl="0" indent="-237398">
              <a:spcBef>
                <a:spcPts val="554"/>
              </a:spcBef>
              <a:spcAft>
                <a:spcPts val="554"/>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884091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14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114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114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4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46" name="Rectangle 6"/>
          <p:cNvSpPr>
            <a:spLocks noGrp="1" noChangeArrowheads="1"/>
          </p:cNvSpPr>
          <p:nvPr>
            <p:ph type="sldNum" sz="quarter" idx="12"/>
          </p:nvPr>
        </p:nvSpPr>
        <p:spPr>
          <a:ln/>
        </p:spPr>
        <p:txBody>
          <a:bodyPr/>
          <a:lstStyle>
            <a:lvl1pPr>
              <a:defRPr/>
            </a:lvl1pPr>
          </a:lstStyle>
          <a:p>
            <a:pPr>
              <a:defRPr/>
            </a:pPr>
            <a:fld id="{367FCEB3-C420-400D-9DF3-AABFEA07EB20}" type="slidenum">
              <a:rPr lang="en-US" altLang="ja-JP"/>
              <a:pPr>
                <a:defRPr/>
              </a:pPr>
              <a:t>‹#›</a:t>
            </a:fld>
            <a:endParaRPr lang="en-US" altLang="ja-JP"/>
          </a:p>
        </p:txBody>
      </p:sp>
    </p:spTree>
    <p:extLst>
      <p:ext uri="{BB962C8B-B14F-4D97-AF65-F5344CB8AC3E}">
        <p14:creationId xmlns:p14="http://schemas.microsoft.com/office/powerpoint/2010/main" val="27848854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148" name="タイトル 1"/>
          <p:cNvSpPr>
            <a:spLocks noGrp="1"/>
          </p:cNvSpPr>
          <p:nvPr>
            <p:ph type="title"/>
          </p:nvPr>
        </p:nvSpPr>
        <p:spPr/>
        <p:txBody>
          <a:bodyPr/>
          <a:lstStyle/>
          <a:p>
            <a:r>
              <a:rPr lang="ja-JP" altLang="en-US"/>
              <a:t>マスタ タイトルの書式設定</a:t>
            </a:r>
          </a:p>
        </p:txBody>
      </p:sp>
      <p:sp>
        <p:nvSpPr>
          <p:cNvPr id="1149"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5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2"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7618261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154"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155"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15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5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58"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13717559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160" name="タイトル 1"/>
          <p:cNvSpPr>
            <a:spLocks noGrp="1"/>
          </p:cNvSpPr>
          <p:nvPr>
            <p:ph type="title"/>
          </p:nvPr>
        </p:nvSpPr>
        <p:spPr/>
        <p:txBody>
          <a:bodyPr/>
          <a:lstStyle/>
          <a:p>
            <a:r>
              <a:rPr lang="ja-JP" altLang="en-US"/>
              <a:t>マスタ タイトルの書式設定</a:t>
            </a:r>
          </a:p>
        </p:txBody>
      </p:sp>
      <p:sp>
        <p:nvSpPr>
          <p:cNvPr id="1161"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2"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6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6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65"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8424134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167" name="タイトル 1"/>
          <p:cNvSpPr>
            <a:spLocks noGrp="1"/>
          </p:cNvSpPr>
          <p:nvPr>
            <p:ph type="title"/>
          </p:nvPr>
        </p:nvSpPr>
        <p:spPr/>
        <p:txBody>
          <a:bodyPr/>
          <a:lstStyle>
            <a:lvl1pPr>
              <a:defRPr/>
            </a:lvl1pPr>
          </a:lstStyle>
          <a:p>
            <a:r>
              <a:rPr lang="ja-JP" altLang="en-US"/>
              <a:t>マスタ タイトルの書式設定</a:t>
            </a:r>
          </a:p>
        </p:txBody>
      </p:sp>
      <p:sp>
        <p:nvSpPr>
          <p:cNvPr id="1168"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69"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0"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171"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7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4"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2650573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タイトル 1"/>
          <p:cNvSpPr>
            <a:spLocks noGrp="1"/>
          </p:cNvSpPr>
          <p:nvPr>
            <p:ph type="title"/>
          </p:nvPr>
        </p:nvSpPr>
        <p:spPr/>
        <p:txBody>
          <a:bodyPr/>
          <a:lstStyle/>
          <a:p>
            <a:r>
              <a:rPr lang="ja-JP" altLang="en-US"/>
              <a:t>マスタ タイトルの書式設定</a:t>
            </a:r>
          </a:p>
        </p:txBody>
      </p:sp>
      <p:sp>
        <p:nvSpPr>
          <p:cNvPr id="1038"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39"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0"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1" name="Rectangle 6"/>
          <p:cNvSpPr>
            <a:spLocks noGrp="1" noChangeArrowheads="1"/>
          </p:cNvSpPr>
          <p:nvPr>
            <p:ph type="sldNum" sz="quarter" idx="12"/>
          </p:nvPr>
        </p:nvSpPr>
        <p:spPr>
          <a:ln/>
        </p:spPr>
        <p:txBody>
          <a:bodyPr/>
          <a:lstStyle>
            <a:lvl1pPr>
              <a:defRPr/>
            </a:lvl1pPr>
          </a:lstStyle>
          <a:p>
            <a:pPr>
              <a:defRPr/>
            </a:pPr>
            <a:fld id="{ED70751B-34C4-41F7-9A42-B8AF8614956A}" type="slidenum">
              <a:rPr lang="en-US" altLang="ja-JP"/>
              <a:pPr>
                <a:defRPr/>
              </a:pPr>
              <a:t>‹#›</a:t>
            </a:fld>
            <a:endParaRPr lang="en-US" altLang="ja-JP"/>
          </a:p>
        </p:txBody>
      </p:sp>
    </p:spTree>
    <p:extLst>
      <p:ext uri="{BB962C8B-B14F-4D97-AF65-F5344CB8AC3E}">
        <p14:creationId xmlns:p14="http://schemas.microsoft.com/office/powerpoint/2010/main" val="20337813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176" name="タイトル 1"/>
          <p:cNvSpPr>
            <a:spLocks noGrp="1"/>
          </p:cNvSpPr>
          <p:nvPr>
            <p:ph type="title"/>
          </p:nvPr>
        </p:nvSpPr>
        <p:spPr/>
        <p:txBody>
          <a:bodyPr/>
          <a:lstStyle/>
          <a:p>
            <a:r>
              <a:rPr lang="ja-JP" altLang="en-US"/>
              <a:t>マスタ タイトルの書式設定</a:t>
            </a:r>
          </a:p>
        </p:txBody>
      </p:sp>
      <p:sp>
        <p:nvSpPr>
          <p:cNvPr id="11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79"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11491151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18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83"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27795133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185"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186"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87"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88"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89"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0"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230787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19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19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19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19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19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197"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25176479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199" name="タイトル 1"/>
          <p:cNvSpPr>
            <a:spLocks noGrp="1"/>
          </p:cNvSpPr>
          <p:nvPr>
            <p:ph type="title"/>
          </p:nvPr>
        </p:nvSpPr>
        <p:spPr/>
        <p:txBody>
          <a:bodyPr/>
          <a:lstStyle/>
          <a:p>
            <a:r>
              <a:rPr lang="ja-JP" altLang="en-US"/>
              <a:t>マスタ タイトルの書式設定</a:t>
            </a:r>
          </a:p>
        </p:txBody>
      </p:sp>
      <p:sp>
        <p:nvSpPr>
          <p:cNvPr id="1200"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3" name="Rectangle 6"/>
          <p:cNvSpPr>
            <a:spLocks noGrp="1" noChangeArrowheads="1"/>
          </p:cNvSpPr>
          <p:nvPr>
            <p:ph type="sldNum" sz="quarter" idx="12"/>
          </p:nvPr>
        </p:nvSpPr>
        <p:spPr>
          <a:ln/>
        </p:spPr>
        <p:txBody>
          <a:bodyPr/>
          <a:lstStyle>
            <a:lvl1pPr>
              <a:defRPr/>
            </a:lvl1pPr>
          </a:lstStyle>
          <a:p>
            <a:pPr>
              <a:defRPr/>
            </a:pPr>
            <a:fld id="{5744B9A6-F962-47BE-A435-95FB34C96498}" type="slidenum">
              <a:rPr lang="en-US" altLang="ja-JP"/>
              <a:pPr>
                <a:defRPr/>
              </a:pPr>
              <a:t>‹#›</a:t>
            </a:fld>
            <a:endParaRPr lang="en-US" altLang="ja-JP"/>
          </a:p>
        </p:txBody>
      </p:sp>
    </p:spTree>
    <p:extLst>
      <p:ext uri="{BB962C8B-B14F-4D97-AF65-F5344CB8AC3E}">
        <p14:creationId xmlns:p14="http://schemas.microsoft.com/office/powerpoint/2010/main" val="25796455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1205"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1206"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20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20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209" name="Rectangle 6"/>
          <p:cNvSpPr>
            <a:spLocks noGrp="1" noChangeArrowheads="1"/>
          </p:cNvSpPr>
          <p:nvPr>
            <p:ph type="sldNum" sz="quarter" idx="12"/>
          </p:nvPr>
        </p:nvSpPr>
        <p:spPr>
          <a:ln/>
        </p:spPr>
        <p:txBody>
          <a:bodyPr/>
          <a:lstStyle>
            <a:lvl1pPr>
              <a:defRPr/>
            </a:lvl1pPr>
          </a:lstStyle>
          <a:p>
            <a:pPr>
              <a:defRPr/>
            </a:pPr>
            <a:fld id="{0271A7B6-14F3-4207-B043-8CD2B4D488D2}" type="slidenum">
              <a:rPr lang="en-US" altLang="ja-JP"/>
              <a:pPr>
                <a:defRPr/>
              </a:pPr>
              <a:t>‹#›</a:t>
            </a:fld>
            <a:endParaRPr lang="en-US" altLang="ja-JP"/>
          </a:p>
        </p:txBody>
      </p:sp>
    </p:spTree>
    <p:extLst>
      <p:ext uri="{BB962C8B-B14F-4D97-AF65-F5344CB8AC3E}">
        <p14:creationId xmlns:p14="http://schemas.microsoft.com/office/powerpoint/2010/main" val="3807112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1044"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104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4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47" name="Rectangle 6"/>
          <p:cNvSpPr>
            <a:spLocks noGrp="1" noChangeArrowheads="1"/>
          </p:cNvSpPr>
          <p:nvPr>
            <p:ph type="sldNum" sz="quarter" idx="12"/>
          </p:nvPr>
        </p:nvSpPr>
        <p:spPr>
          <a:ln/>
        </p:spPr>
        <p:txBody>
          <a:bodyPr/>
          <a:lstStyle>
            <a:lvl1pPr>
              <a:defRPr/>
            </a:lvl1pPr>
          </a:lstStyle>
          <a:p>
            <a:pPr>
              <a:defRPr/>
            </a:pPr>
            <a:fld id="{DF89F343-E9CF-4B4F-B1F2-5AE56531BE65}" type="slidenum">
              <a:rPr lang="en-US" altLang="ja-JP"/>
              <a:pPr>
                <a:defRPr/>
              </a:pPr>
              <a:t>‹#›</a:t>
            </a:fld>
            <a:endParaRPr lang="en-US" altLang="ja-JP"/>
          </a:p>
        </p:txBody>
      </p:sp>
    </p:spTree>
    <p:extLst>
      <p:ext uri="{BB962C8B-B14F-4D97-AF65-F5344CB8AC3E}">
        <p14:creationId xmlns:p14="http://schemas.microsoft.com/office/powerpoint/2010/main" val="31210660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タイトル 1"/>
          <p:cNvSpPr>
            <a:spLocks noGrp="1"/>
          </p:cNvSpPr>
          <p:nvPr>
            <p:ph type="title"/>
          </p:nvPr>
        </p:nvSpPr>
        <p:spPr/>
        <p:txBody>
          <a:bodyPr/>
          <a:lstStyle/>
          <a:p>
            <a:r>
              <a:rPr lang="ja-JP" altLang="en-US"/>
              <a:t>マスタ タイトルの書式設定</a:t>
            </a:r>
          </a:p>
        </p:txBody>
      </p:sp>
      <p:sp>
        <p:nvSpPr>
          <p:cNvPr id="1050"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1"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5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54" name="Rectangle 6"/>
          <p:cNvSpPr>
            <a:spLocks noGrp="1" noChangeArrowheads="1"/>
          </p:cNvSpPr>
          <p:nvPr>
            <p:ph type="sldNum" sz="quarter" idx="12"/>
          </p:nvPr>
        </p:nvSpPr>
        <p:spPr>
          <a:ln/>
        </p:spPr>
        <p:txBody>
          <a:bodyPr/>
          <a:lstStyle>
            <a:lvl1pPr>
              <a:defRPr/>
            </a:lvl1pPr>
          </a:lstStyle>
          <a:p>
            <a:pPr>
              <a:defRPr/>
            </a:pPr>
            <a:fld id="{787189A7-C794-42E5-B514-19BD8B9D7F40}" type="slidenum">
              <a:rPr lang="en-US" altLang="ja-JP"/>
              <a:pPr>
                <a:defRPr/>
              </a:pPr>
              <a:t>‹#›</a:t>
            </a:fld>
            <a:endParaRPr lang="en-US" altLang="ja-JP"/>
          </a:p>
        </p:txBody>
      </p:sp>
    </p:spTree>
    <p:extLst>
      <p:ext uri="{BB962C8B-B14F-4D97-AF65-F5344CB8AC3E}">
        <p14:creationId xmlns:p14="http://schemas.microsoft.com/office/powerpoint/2010/main" val="1200844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タイトル 1"/>
          <p:cNvSpPr>
            <a:spLocks noGrp="1"/>
          </p:cNvSpPr>
          <p:nvPr>
            <p:ph type="title"/>
          </p:nvPr>
        </p:nvSpPr>
        <p:spPr/>
        <p:txBody>
          <a:bodyPr/>
          <a:lstStyle>
            <a:lvl1pPr>
              <a:defRPr/>
            </a:lvl1pPr>
          </a:lstStyle>
          <a:p>
            <a:r>
              <a:rPr lang="ja-JP" altLang="en-US"/>
              <a:t>マスタ タイトルの書式設定</a:t>
            </a:r>
          </a:p>
        </p:txBody>
      </p:sp>
      <p:sp>
        <p:nvSpPr>
          <p:cNvPr id="1057"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58"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59"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1060"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61"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2"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3" name="Rectangle 6"/>
          <p:cNvSpPr>
            <a:spLocks noGrp="1" noChangeArrowheads="1"/>
          </p:cNvSpPr>
          <p:nvPr>
            <p:ph type="sldNum" sz="quarter" idx="12"/>
          </p:nvPr>
        </p:nvSpPr>
        <p:spPr>
          <a:ln/>
        </p:spPr>
        <p:txBody>
          <a:bodyPr/>
          <a:lstStyle>
            <a:lvl1pPr>
              <a:defRPr/>
            </a:lvl1pPr>
          </a:lstStyle>
          <a:p>
            <a:pPr>
              <a:defRPr/>
            </a:pPr>
            <a:fld id="{98D135CE-EC53-4CC2-8921-63B1DF7CEFA1}" type="slidenum">
              <a:rPr lang="en-US" altLang="ja-JP"/>
              <a:pPr>
                <a:defRPr/>
              </a:pPr>
              <a:t>‹#›</a:t>
            </a:fld>
            <a:endParaRPr lang="en-US" altLang="ja-JP"/>
          </a:p>
        </p:txBody>
      </p:sp>
    </p:spTree>
    <p:extLst>
      <p:ext uri="{BB962C8B-B14F-4D97-AF65-F5344CB8AC3E}">
        <p14:creationId xmlns:p14="http://schemas.microsoft.com/office/powerpoint/2010/main" val="17800092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タイトル 1"/>
          <p:cNvSpPr>
            <a:spLocks noGrp="1"/>
          </p:cNvSpPr>
          <p:nvPr>
            <p:ph type="title"/>
          </p:nvPr>
        </p:nvSpPr>
        <p:spPr/>
        <p:txBody>
          <a:bodyPr/>
          <a:lstStyle/>
          <a:p>
            <a:r>
              <a:rPr lang="ja-JP" altLang="en-US"/>
              <a:t>マスタ タイトルの書式設定</a:t>
            </a:r>
          </a:p>
        </p:txBody>
      </p:sp>
      <p:sp>
        <p:nvSpPr>
          <p:cNvPr id="1066"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67"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68" name="Rectangle 6"/>
          <p:cNvSpPr>
            <a:spLocks noGrp="1" noChangeArrowheads="1"/>
          </p:cNvSpPr>
          <p:nvPr>
            <p:ph type="sldNum" sz="quarter" idx="12"/>
          </p:nvPr>
        </p:nvSpPr>
        <p:spPr>
          <a:ln/>
        </p:spPr>
        <p:txBody>
          <a:bodyPr/>
          <a:lstStyle>
            <a:lvl1pPr>
              <a:defRPr/>
            </a:lvl1pPr>
          </a:lstStyle>
          <a:p>
            <a:pPr>
              <a:defRPr/>
            </a:pPr>
            <a:fld id="{7C38E426-13D8-4731-800B-C6CA3BC2C743}" type="slidenum">
              <a:rPr lang="en-US" altLang="ja-JP"/>
              <a:pPr>
                <a:defRPr/>
              </a:pPr>
              <a:t>‹#›</a:t>
            </a:fld>
            <a:endParaRPr lang="en-US" altLang="ja-JP"/>
          </a:p>
        </p:txBody>
      </p:sp>
    </p:spTree>
    <p:extLst>
      <p:ext uri="{BB962C8B-B14F-4D97-AF65-F5344CB8AC3E}">
        <p14:creationId xmlns:p14="http://schemas.microsoft.com/office/powerpoint/2010/main" val="713940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1"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2" name="Rectangle 6"/>
          <p:cNvSpPr>
            <a:spLocks noGrp="1" noChangeArrowheads="1"/>
          </p:cNvSpPr>
          <p:nvPr>
            <p:ph type="sldNum" sz="quarter" idx="12"/>
          </p:nvPr>
        </p:nvSpPr>
        <p:spPr>
          <a:ln/>
        </p:spPr>
        <p:txBody>
          <a:bodyPr/>
          <a:lstStyle>
            <a:lvl1pPr>
              <a:defRPr/>
            </a:lvl1pPr>
          </a:lstStyle>
          <a:p>
            <a:pPr>
              <a:defRPr/>
            </a:pPr>
            <a:fld id="{3637AC06-2987-4D3C-B767-74FF378237D4}" type="slidenum">
              <a:rPr lang="en-US" altLang="ja-JP"/>
              <a:pPr>
                <a:defRPr/>
              </a:pPr>
              <a:t>‹#›</a:t>
            </a:fld>
            <a:endParaRPr lang="en-US" altLang="ja-JP"/>
          </a:p>
        </p:txBody>
      </p:sp>
    </p:spTree>
    <p:extLst>
      <p:ext uri="{BB962C8B-B14F-4D97-AF65-F5344CB8AC3E}">
        <p14:creationId xmlns:p14="http://schemas.microsoft.com/office/powerpoint/2010/main" val="3376456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4"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1075"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76"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7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7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79" name="Rectangle 6"/>
          <p:cNvSpPr>
            <a:spLocks noGrp="1" noChangeArrowheads="1"/>
          </p:cNvSpPr>
          <p:nvPr>
            <p:ph type="sldNum" sz="quarter" idx="12"/>
          </p:nvPr>
        </p:nvSpPr>
        <p:spPr>
          <a:ln/>
        </p:spPr>
        <p:txBody>
          <a:bodyPr/>
          <a:lstStyle>
            <a:lvl1pPr>
              <a:defRPr/>
            </a:lvl1pPr>
          </a:lstStyle>
          <a:p>
            <a:pPr>
              <a:defRPr/>
            </a:pPr>
            <a:fld id="{148E220E-741E-4C4E-AF44-E2074EF01C6A}" type="slidenum">
              <a:rPr lang="en-US" altLang="ja-JP"/>
              <a:pPr>
                <a:defRPr/>
              </a:pPr>
              <a:t>‹#›</a:t>
            </a:fld>
            <a:endParaRPr lang="en-US" altLang="ja-JP"/>
          </a:p>
        </p:txBody>
      </p:sp>
    </p:spTree>
    <p:extLst>
      <p:ext uri="{BB962C8B-B14F-4D97-AF65-F5344CB8AC3E}">
        <p14:creationId xmlns:p14="http://schemas.microsoft.com/office/powerpoint/2010/main" val="2798948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1082"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1083"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108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108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1086" name="Rectangle 6"/>
          <p:cNvSpPr>
            <a:spLocks noGrp="1" noChangeArrowheads="1"/>
          </p:cNvSpPr>
          <p:nvPr>
            <p:ph type="sldNum" sz="quarter" idx="12"/>
          </p:nvPr>
        </p:nvSpPr>
        <p:spPr>
          <a:ln/>
        </p:spPr>
        <p:txBody>
          <a:bodyPr/>
          <a:lstStyle>
            <a:lvl1pPr>
              <a:defRPr/>
            </a:lvl1pPr>
          </a:lstStyle>
          <a:p>
            <a:pPr>
              <a:defRPr/>
            </a:pPr>
            <a:fld id="{8E1880E6-BF27-4B64-B1E8-768BD1D51DE5}" type="slidenum">
              <a:rPr lang="en-US" altLang="ja-JP"/>
              <a:pPr>
                <a:defRPr/>
              </a:pPr>
              <a:t>‹#›</a:t>
            </a:fld>
            <a:endParaRPr lang="en-US" altLang="ja-JP"/>
          </a:p>
        </p:txBody>
      </p:sp>
    </p:spTree>
    <p:extLst>
      <p:ext uri="{BB962C8B-B14F-4D97-AF65-F5344CB8AC3E}">
        <p14:creationId xmlns:p14="http://schemas.microsoft.com/office/powerpoint/2010/main" val="1828513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1.emf"/><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oleObject" Target="../embeddings/oleObject1.bin"/><Relationship Id="rId5" Type="http://schemas.openxmlformats.org/officeDocument/2006/relationships/tags" Target="../tags/tag1.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oleObject" Target="../embeddings/oleObject2.bin"/><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6"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7"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028"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029"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00" name="タイトル プレースホルダー 1"/>
          <p:cNvSpPr>
            <a:spLocks noGrp="1"/>
          </p:cNvSpPr>
          <p:nvPr>
            <p:ph type="title"/>
          </p:nvPr>
        </p:nvSpPr>
        <p:spPr>
          <a:xfrm>
            <a:off x="457200" y="274638"/>
            <a:ext cx="8229600" cy="1143000"/>
          </a:xfrm>
          <a:prstGeom prst="rect">
            <a:avLst/>
          </a:prstGeom>
          <a:noFill/>
          <a:ln>
            <a:noFill/>
          </a:ln>
        </p:spPr>
        <p:txBody>
          <a:bodyPr vert="horz" wrap="square" lIns="91346" tIns="45676" rIns="91346" bIns="45676" numCol="1" anchor="ctr" anchorCtr="0" compatLnSpc="1">
            <a:prstTxWarp prst="textNoShape">
              <a:avLst/>
            </a:prstTxWarp>
          </a:bodyPr>
          <a:lstStyle/>
          <a:p>
            <a:pPr lvl="0"/>
            <a:r>
              <a:rPr lang="ja-JP" altLang="en-US"/>
              <a:t>マスター タイトルの書式設定</a:t>
            </a:r>
          </a:p>
        </p:txBody>
      </p:sp>
      <p:sp>
        <p:nvSpPr>
          <p:cNvPr id="1101" name="テキスト プレースホルダー 2"/>
          <p:cNvSpPr>
            <a:spLocks noGrp="1"/>
          </p:cNvSpPr>
          <p:nvPr>
            <p:ph type="body" idx="1"/>
          </p:nvPr>
        </p:nvSpPr>
        <p:spPr>
          <a:xfrm>
            <a:off x="457200" y="1600203"/>
            <a:ext cx="8229600" cy="4525963"/>
          </a:xfrm>
          <a:prstGeom prst="rect">
            <a:avLst/>
          </a:prstGeom>
          <a:noFill/>
          <a:ln>
            <a:noFill/>
          </a:ln>
        </p:spPr>
        <p:txBody>
          <a:bodyPr vert="horz" wrap="square" lIns="91346" tIns="45676" rIns="91346" bIns="45676"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02" name="日付プレースホルダー 3"/>
          <p:cNvSpPr>
            <a:spLocks noGrp="1"/>
          </p:cNvSpPr>
          <p:nvPr>
            <p:ph type="dt" sz="half" idx="2"/>
          </p:nvPr>
        </p:nvSpPr>
        <p:spPr>
          <a:xfrm>
            <a:off x="457200" y="6356353"/>
            <a:ext cx="2133600" cy="365125"/>
          </a:xfrm>
          <a:prstGeom prst="rect">
            <a:avLst/>
          </a:prstGeom>
        </p:spPr>
        <p:txBody>
          <a:bodyPr vert="horz" lIns="91346" tIns="45676" rIns="91346" bIns="45676" rtlCol="0" anchor="ctr"/>
          <a:lstStyle>
            <a:lvl1pPr algn="l"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3" name="フッター プレースホルダー 4"/>
          <p:cNvSpPr>
            <a:spLocks noGrp="1"/>
          </p:cNvSpPr>
          <p:nvPr>
            <p:ph type="ftr" sz="quarter" idx="3"/>
          </p:nvPr>
        </p:nvSpPr>
        <p:spPr>
          <a:xfrm>
            <a:off x="3124200" y="6356353"/>
            <a:ext cx="2895600" cy="365125"/>
          </a:xfrm>
          <a:prstGeom prst="rect">
            <a:avLst/>
          </a:prstGeom>
        </p:spPr>
        <p:txBody>
          <a:bodyPr vert="horz" lIns="91346" tIns="45676" rIns="91346" bIns="45676" rtlCol="0" anchor="ctr"/>
          <a:lstStyle>
            <a:lvl1pPr algn="ctr" eaLnBrk="1" hangingPunct="1">
              <a:defRPr sz="1108">
                <a:solidFill>
                  <a:prstClr val="black">
                    <a:tint val="75000"/>
                  </a:prstClr>
                </a:solidFill>
                <a:latin typeface="Arial" charset="0"/>
                <a:ea typeface="+mn-ea"/>
              </a:defRPr>
            </a:lvl1pPr>
          </a:lstStyle>
          <a:p>
            <a:pPr fontAlgn="base">
              <a:spcBef>
                <a:spcPct val="0"/>
              </a:spcBef>
              <a:spcAft>
                <a:spcPct val="0"/>
              </a:spcAft>
              <a:defRPr/>
            </a:pPr>
            <a:endParaRPr lang="ja-JP" altLang="en-US"/>
          </a:p>
        </p:txBody>
      </p:sp>
      <p:sp>
        <p:nvSpPr>
          <p:cNvPr id="1104" name="スライド番号プレースホルダー 5"/>
          <p:cNvSpPr>
            <a:spLocks noGrp="1"/>
          </p:cNvSpPr>
          <p:nvPr>
            <p:ph type="sldNum" sz="quarter" idx="4"/>
          </p:nvPr>
        </p:nvSpPr>
        <p:spPr>
          <a:xfrm>
            <a:off x="6553200" y="6356353"/>
            <a:ext cx="2133600" cy="365125"/>
          </a:xfrm>
          <a:prstGeom prst="rect">
            <a:avLst/>
          </a:prstGeom>
        </p:spPr>
        <p:txBody>
          <a:bodyPr vert="horz" wrap="square" lIns="91346" tIns="45676" rIns="91346" bIns="45676" numCol="1" anchor="ctr" anchorCtr="0" compatLnSpc="1">
            <a:prstTxWarp prst="textNoShape">
              <a:avLst/>
            </a:prstTxWarp>
          </a:bodyPr>
          <a:lstStyle>
            <a:lvl1pPr algn="r" eaLnBrk="1" hangingPunct="1">
              <a:defRPr sz="1108">
                <a:solidFill>
                  <a:srgbClr val="898989"/>
                </a:solidFill>
              </a:defRPr>
            </a:lvl1pPr>
          </a:lstStyle>
          <a:p>
            <a:pPr fontAlgn="base">
              <a:spcBef>
                <a:spcPct val="0"/>
              </a:spcBef>
              <a:spcAft>
                <a:spcPct val="0"/>
              </a:spcAft>
              <a:defRPr/>
            </a:pPr>
            <a:fld id="{A6A5B751-25C4-46CC-8F2B-2AFF10021099}" type="slidenum">
              <a:rPr lang="ja-JP" altLang="en-US">
                <a:latin typeface="Arial" panose="020B0604020202020204" pitchFamily="34" charset="0"/>
              </a:rPr>
              <a:pPr fontAlgn="base">
                <a:spcBef>
                  <a:spcPct val="0"/>
                </a:spcBef>
                <a:spcAft>
                  <a:spcPct val="0"/>
                </a:spcAft>
                <a:defRPr/>
              </a:pPr>
              <a:t>‹#›</a:t>
            </a:fld>
            <a:endParaRPr lang="ja-JP" altLang="en-US">
              <a:latin typeface="Arial" panose="020B0604020202020204" pitchFamily="34" charset="0"/>
            </a:endParaRPr>
          </a:p>
        </p:txBody>
      </p:sp>
    </p:spTree>
    <p:extLst>
      <p:ext uri="{BB962C8B-B14F-4D97-AF65-F5344CB8AC3E}">
        <p14:creationId xmlns:p14="http://schemas.microsoft.com/office/powerpoint/2010/main" val="424686667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ctr" defTabSz="842613" rtl="0" eaLnBrk="0" fontAlgn="base" hangingPunct="0">
        <a:spcBef>
          <a:spcPct val="0"/>
        </a:spcBef>
        <a:spcAft>
          <a:spcPct val="0"/>
        </a:spcAft>
        <a:defRPr kumimoji="1" sz="4062" kern="1200">
          <a:solidFill>
            <a:schemeClr val="tx1"/>
          </a:solidFill>
          <a:latin typeface="+mj-lt"/>
          <a:ea typeface="+mj-ea"/>
          <a:cs typeface="+mj-cs"/>
        </a:defRPr>
      </a:lvl1pPr>
      <a:lvl2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2pPr>
      <a:lvl3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3pPr>
      <a:lvl4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4pPr>
      <a:lvl5pPr algn="ctr" defTabSz="842613" rtl="0" eaLnBrk="0" fontAlgn="base" hangingPunct="0">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5pPr>
      <a:lvl6pPr marL="422039"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6pPr>
      <a:lvl7pPr marL="844078"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7pPr>
      <a:lvl8pPr marL="1266117"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8pPr>
      <a:lvl9pPr marL="1688155" algn="ctr" defTabSz="842613" rtl="0" fontAlgn="base">
        <a:spcBef>
          <a:spcPct val="0"/>
        </a:spcBef>
        <a:spcAft>
          <a:spcPct val="0"/>
        </a:spcAft>
        <a:defRPr kumimoji="1" sz="4062">
          <a:solidFill>
            <a:schemeClr val="tx1"/>
          </a:solidFill>
          <a:latin typeface="Calibri" panose="020F0502020204030204" pitchFamily="34" charset="0"/>
          <a:ea typeface="ＭＳ Ｐゴシック" panose="020B0600070205080204" pitchFamily="50" charset="-128"/>
        </a:defRPr>
      </a:lvl9pPr>
    </p:titleStyle>
    <p:bodyStyle>
      <a:lvl1pPr marL="315064" indent="-315064" algn="l" defTabSz="842613" rtl="0" eaLnBrk="0" fontAlgn="base" hangingPunct="0">
        <a:spcBef>
          <a:spcPct val="20000"/>
        </a:spcBef>
        <a:spcAft>
          <a:spcPct val="0"/>
        </a:spcAft>
        <a:buFont typeface="Arial" panose="020B0604020202020204" pitchFamily="34" charset="0"/>
        <a:buChar char="•"/>
        <a:defRPr kumimoji="1" sz="2954" kern="1200">
          <a:solidFill>
            <a:schemeClr val="tx1"/>
          </a:solidFill>
          <a:latin typeface="+mn-lt"/>
          <a:ea typeface="+mn-ea"/>
          <a:cs typeface="+mn-cs"/>
        </a:defRPr>
      </a:lvl1pPr>
      <a:lvl2pPr marL="684348" indent="-262310" algn="l" defTabSz="842613" rtl="0" eaLnBrk="0" fontAlgn="base" hangingPunct="0">
        <a:spcBef>
          <a:spcPct val="20000"/>
        </a:spcBef>
        <a:spcAft>
          <a:spcPct val="0"/>
        </a:spcAft>
        <a:buFont typeface="Arial" panose="020B0604020202020204" pitchFamily="34" charset="0"/>
        <a:buChar char="–"/>
        <a:defRPr kumimoji="1" sz="2585" kern="1200">
          <a:solidFill>
            <a:schemeClr val="tx1"/>
          </a:solidFill>
          <a:latin typeface="+mn-lt"/>
          <a:ea typeface="+mn-ea"/>
          <a:cs typeface="+mn-cs"/>
        </a:defRPr>
      </a:lvl2pPr>
      <a:lvl3pPr marL="1053632" indent="-209555" algn="l" defTabSz="842613" rtl="0" eaLnBrk="0" fontAlgn="base" hangingPunct="0">
        <a:spcBef>
          <a:spcPct val="20000"/>
        </a:spcBef>
        <a:spcAft>
          <a:spcPct val="0"/>
        </a:spcAft>
        <a:buFont typeface="Arial" panose="020B0604020202020204" pitchFamily="34" charset="0"/>
        <a:buChar char="•"/>
        <a:defRPr kumimoji="1" sz="2215" kern="1200">
          <a:solidFill>
            <a:schemeClr val="tx1"/>
          </a:solidFill>
          <a:latin typeface="+mn-lt"/>
          <a:ea typeface="+mn-ea"/>
          <a:cs typeface="+mn-cs"/>
        </a:defRPr>
      </a:lvl3pPr>
      <a:lvl4pPr marL="1474205"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4pPr>
      <a:lvl5pPr marL="1896244" indent="-209555" algn="l" defTabSz="842613" rtl="0" eaLnBrk="0" fontAlgn="base" hangingPunct="0">
        <a:spcBef>
          <a:spcPct val="20000"/>
        </a:spcBef>
        <a:spcAft>
          <a:spcPct val="0"/>
        </a:spcAft>
        <a:buFont typeface="Arial" panose="020B0604020202020204" pitchFamily="34" charset="0"/>
        <a:buChar char="»"/>
        <a:defRPr kumimoji="1" sz="1846" kern="1200">
          <a:solidFill>
            <a:schemeClr val="tx1"/>
          </a:solidFill>
          <a:latin typeface="+mn-lt"/>
          <a:ea typeface="+mn-ea"/>
          <a:cs typeface="+mn-cs"/>
        </a:defRPr>
      </a:lvl5pPr>
      <a:lvl6pPr marL="2318873"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0485"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2097"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3708" indent="-210806" algn="l" defTabSz="843227"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3227" rtl="0" eaLnBrk="1" latinLnBrk="0" hangingPunct="1">
        <a:defRPr kumimoji="1" sz="1662" kern="1200">
          <a:solidFill>
            <a:schemeClr val="tx1"/>
          </a:solidFill>
          <a:latin typeface="+mn-lt"/>
          <a:ea typeface="+mn-ea"/>
          <a:cs typeface="+mn-cs"/>
        </a:defRPr>
      </a:lvl1pPr>
      <a:lvl2pPr marL="421614" algn="l" defTabSz="843227" rtl="0" eaLnBrk="1" latinLnBrk="0" hangingPunct="1">
        <a:defRPr kumimoji="1" sz="1662" kern="1200">
          <a:solidFill>
            <a:schemeClr val="tx1"/>
          </a:solidFill>
          <a:latin typeface="+mn-lt"/>
          <a:ea typeface="+mn-ea"/>
          <a:cs typeface="+mn-cs"/>
        </a:defRPr>
      </a:lvl2pPr>
      <a:lvl3pPr marL="843227" algn="l" defTabSz="843227" rtl="0" eaLnBrk="1" latinLnBrk="0" hangingPunct="1">
        <a:defRPr kumimoji="1" sz="1662" kern="1200">
          <a:solidFill>
            <a:schemeClr val="tx1"/>
          </a:solidFill>
          <a:latin typeface="+mn-lt"/>
          <a:ea typeface="+mn-ea"/>
          <a:cs typeface="+mn-cs"/>
        </a:defRPr>
      </a:lvl3pPr>
      <a:lvl4pPr marL="1264838" algn="l" defTabSz="843227" rtl="0" eaLnBrk="1" latinLnBrk="0" hangingPunct="1">
        <a:defRPr kumimoji="1" sz="1662" kern="1200">
          <a:solidFill>
            <a:schemeClr val="tx1"/>
          </a:solidFill>
          <a:latin typeface="+mn-lt"/>
          <a:ea typeface="+mn-ea"/>
          <a:cs typeface="+mn-cs"/>
        </a:defRPr>
      </a:lvl4pPr>
      <a:lvl5pPr marL="1686453" algn="l" defTabSz="843227" rtl="0" eaLnBrk="1" latinLnBrk="0" hangingPunct="1">
        <a:defRPr kumimoji="1" sz="1662" kern="1200">
          <a:solidFill>
            <a:schemeClr val="tx1"/>
          </a:solidFill>
          <a:latin typeface="+mn-lt"/>
          <a:ea typeface="+mn-ea"/>
          <a:cs typeface="+mn-cs"/>
        </a:defRPr>
      </a:lvl5pPr>
      <a:lvl6pPr marL="2108063" algn="l" defTabSz="843227" rtl="0" eaLnBrk="1" latinLnBrk="0" hangingPunct="1">
        <a:defRPr kumimoji="1" sz="1662" kern="1200">
          <a:solidFill>
            <a:schemeClr val="tx1"/>
          </a:solidFill>
          <a:latin typeface="+mn-lt"/>
          <a:ea typeface="+mn-ea"/>
          <a:cs typeface="+mn-cs"/>
        </a:defRPr>
      </a:lvl6pPr>
      <a:lvl7pPr marL="2529676" algn="l" defTabSz="843227" rtl="0" eaLnBrk="1" latinLnBrk="0" hangingPunct="1">
        <a:defRPr kumimoji="1" sz="1662" kern="1200">
          <a:solidFill>
            <a:schemeClr val="tx1"/>
          </a:solidFill>
          <a:latin typeface="+mn-lt"/>
          <a:ea typeface="+mn-ea"/>
          <a:cs typeface="+mn-cs"/>
        </a:defRPr>
      </a:lvl7pPr>
      <a:lvl8pPr marL="2951289" algn="l" defTabSz="843227" rtl="0" eaLnBrk="1" latinLnBrk="0" hangingPunct="1">
        <a:defRPr kumimoji="1" sz="1662" kern="1200">
          <a:solidFill>
            <a:schemeClr val="tx1"/>
          </a:solidFill>
          <a:latin typeface="+mn-lt"/>
          <a:ea typeface="+mn-ea"/>
          <a:cs typeface="+mn-cs"/>
        </a:defRPr>
      </a:lvl8pPr>
      <a:lvl9pPr marL="3372906" algn="l" defTabSz="843227" rtl="0" eaLnBrk="1" latinLnBrk="0" hangingPunct="1">
        <a:defRPr kumimoji="1" sz="166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106" name="オブジェクト 11" hidden="1"/>
          <p:cNvGraphicFramePr>
            <a:graphicFrameLocks noChangeAspect="1"/>
          </p:cNvGraphicFramePr>
          <p:nvPr/>
        </p:nvGraphicFramePr>
        <p:xfrm>
          <a:off x="1466" y="1588"/>
          <a:ext cx="1466" cy="1588"/>
        </p:xfrm>
        <a:graphic>
          <a:graphicData uri="http://schemas.openxmlformats.org/presentationml/2006/ole">
            <mc:AlternateContent xmlns:mc="http://schemas.openxmlformats.org/markup-compatibility/2006">
              <mc:Choice xmlns:v="urn:schemas-microsoft-com:vml" Requires="v">
                <p:oleObj name="think-cell スライド" r:id="rId6" imgW="180" imgH="180" progId="TCLayout.ActiveDocument.1">
                  <p:embed/>
                </p:oleObj>
              </mc:Choice>
              <mc:Fallback>
                <p:oleObj name="think-cell スライド" r:id="rId6" imgW="180" imgH="180" progId="TCLayout.ActiveDocument.1">
                  <p:embed/>
                  <p:pic>
                    <p:nvPicPr>
                      <p:cNvPr id="0" name="オブジェクト 11" hidden="1"/>
                      <p:cNvPicPr>
                        <a:picLocks noChangeAspect="1"/>
                      </p:cNvPicPr>
                      <p:nvPr/>
                    </p:nvPicPr>
                    <p:blipFill>
                      <a:blip r:embed="rId7"/>
                      <a:stretch>
                        <a:fillRect/>
                      </a:stretch>
                    </p:blipFill>
                    <p:spPr>
                      <a:xfrm>
                        <a:off x="1466" y="1588"/>
                        <a:ext cx="1466" cy="1588"/>
                      </a:xfrm>
                      <a:prstGeom prst="rect">
                        <a:avLst/>
                      </a:prstGeom>
                    </p:spPr>
                  </p:pic>
                </p:oleObj>
              </mc:Fallback>
            </mc:AlternateContent>
          </a:graphicData>
        </a:graphic>
      </p:graphicFrame>
      <p:sp>
        <p:nvSpPr>
          <p:cNvPr id="1107" name="正方形/長方形 10" hidden="1"/>
          <p:cNvSpPr/>
          <p:nvPr userDrawn="1">
            <p:custDataLst>
              <p:tags r:id="rId5"/>
            </p:custDataLst>
          </p:nvPr>
        </p:nvSpPr>
        <p:spPr>
          <a:xfrm>
            <a:off x="0" y="0"/>
            <a:ext cx="146538" cy="158750"/>
          </a:xfrm>
          <a:prstGeom prst="rect">
            <a:avLst/>
          </a:prstGeom>
          <a:solidFill>
            <a:srgbClr val="DDDDDD"/>
          </a:solidFill>
          <a:ln w="9525">
            <a:solidFill>
              <a:srgbClr val="B2B2B2"/>
            </a:solidFill>
            <a:miter lim="800000"/>
            <a:headEnd/>
            <a:tailEnd/>
          </a:ln>
          <a:effectLst/>
        </p:spPr>
        <p:txBody>
          <a:bodyPr wrap="none" lIns="0" tIns="0" rIns="0" bIns="0" rtlCol="0" anchor="ctr"/>
          <a:lstStyle/>
          <a:p>
            <a:pPr marL="0" lvl="0" indent="0" algn="l" eaLnBrk="1"/>
            <a:endParaRPr kumimoji="0" lang="ja-JP" altLang="en-US" sz="2215" b="1" i="0" baseline="0" dirty="0">
              <a:latin typeface="Meiryo UI" panose="020B0604030504040204" pitchFamily="50" charset="-128"/>
              <a:ea typeface="Meiryo UI" panose="020B0604030504040204" pitchFamily="50" charset="-128"/>
              <a:cs typeface="Meiryo UI" panose="020B0604030504040204" pitchFamily="50" charset="-128"/>
              <a:sym typeface="Meiryo UI" panose="020B0604030504040204" pitchFamily="50" charset="-128"/>
            </a:endParaRPr>
          </a:p>
        </p:txBody>
      </p:sp>
      <p:sp>
        <p:nvSpPr>
          <p:cNvPr id="1108" name="タイトル プレースホルダー 1"/>
          <p:cNvSpPr>
            <a:spLocks noGrp="1"/>
          </p:cNvSpPr>
          <p:nvPr>
            <p:ph type="title"/>
          </p:nvPr>
        </p:nvSpPr>
        <p:spPr>
          <a:xfrm>
            <a:off x="184639" y="274639"/>
            <a:ext cx="8741076"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1109" name="テキスト プレースホルダー 2"/>
          <p:cNvSpPr>
            <a:spLocks noGrp="1"/>
          </p:cNvSpPr>
          <p:nvPr>
            <p:ph type="body" idx="1"/>
          </p:nvPr>
        </p:nvSpPr>
        <p:spPr>
          <a:xfrm>
            <a:off x="184638" y="800709"/>
            <a:ext cx="8741076" cy="1157918"/>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1110" name="日付プレースホルダー 3"/>
          <p:cNvSpPr>
            <a:spLocks noGrp="1"/>
          </p:cNvSpPr>
          <p:nvPr>
            <p:ph type="dt" sz="half" idx="2"/>
          </p:nvPr>
        </p:nvSpPr>
        <p:spPr>
          <a:xfrm>
            <a:off x="-9872" y="6520261"/>
            <a:ext cx="2133600" cy="365125"/>
          </a:xfrm>
          <a:prstGeom prst="rect">
            <a:avLst/>
          </a:prstGeom>
        </p:spPr>
        <p:txBody>
          <a:bodyPr vert="horz" lIns="91440" tIns="45720" rIns="91440" bIns="45720" rtlCol="0" anchor="ctr"/>
          <a:lstStyle>
            <a:lvl1pPr algn="l">
              <a:defRPr sz="1108">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7AE18F1D-39A7-4AD6-93F0-D0E02F9BB01B}" type="datetime1">
              <a:rPr lang="ja-JP" altLang="en-US" smtClean="0"/>
              <a:t>2022/4/4</a:t>
            </a:fld>
            <a:endParaRPr lang="ja-JP" altLang="en-US" dirty="0"/>
          </a:p>
        </p:txBody>
      </p:sp>
      <p:sp>
        <p:nvSpPr>
          <p:cNvPr id="1111" name="フッター プレースホルダー 4"/>
          <p:cNvSpPr>
            <a:spLocks noGrp="1"/>
          </p:cNvSpPr>
          <p:nvPr>
            <p:ph type="ftr" sz="quarter" idx="3"/>
          </p:nvPr>
        </p:nvSpPr>
        <p:spPr>
          <a:xfrm>
            <a:off x="3131840" y="6525346"/>
            <a:ext cx="2895600" cy="365125"/>
          </a:xfrm>
          <a:prstGeom prst="rect">
            <a:avLst/>
          </a:prstGeom>
        </p:spPr>
        <p:txBody>
          <a:bodyPr vert="horz" lIns="91440" tIns="45720" rIns="91440" bIns="45720" rtlCol="0" anchor="ctr"/>
          <a:lstStyle>
            <a:lvl1pPr algn="ctr">
              <a:defRPr sz="1108">
                <a:solidFill>
                  <a:schemeClr val="tx1">
                    <a:tint val="75000"/>
                  </a:schemeClr>
                </a:solidFill>
              </a:defRPr>
            </a:lvl1pPr>
          </a:lstStyle>
          <a:p>
            <a:endParaRPr kumimoji="1" lang="ja-JP" altLang="en-US"/>
          </a:p>
        </p:txBody>
      </p:sp>
      <p:sp>
        <p:nvSpPr>
          <p:cNvPr id="1112" name="スライド番号プレースホルダー 5"/>
          <p:cNvSpPr>
            <a:spLocks noGrp="1"/>
          </p:cNvSpPr>
          <p:nvPr>
            <p:ph type="sldNum" sz="quarter" idx="4"/>
          </p:nvPr>
        </p:nvSpPr>
        <p:spPr>
          <a:xfrm>
            <a:off x="7020272" y="6525346"/>
            <a:ext cx="2133600" cy="365125"/>
          </a:xfrm>
          <a:prstGeom prst="rect">
            <a:avLst/>
          </a:prstGeom>
        </p:spPr>
        <p:txBody>
          <a:bodyPr vert="horz" lIns="91440" tIns="45720" rIns="91440" bIns="45720" rtlCol="0" anchor="ctr"/>
          <a:lstStyle>
            <a:lvl1pPr algn="r">
              <a:defRPr sz="1292">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371500563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Lst>
  <p:hf hdr="0" ftr="0" dt="0"/>
  <p:txStyles>
    <p:titleStyle>
      <a:lvl1pPr algn="l" defTabSz="844083" rtl="0" eaLnBrk="1" latinLnBrk="0" hangingPunct="1">
        <a:spcBef>
          <a:spcPct val="0"/>
        </a:spcBef>
        <a:buNone/>
        <a:defRPr kumimoji="1" sz="2215"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16531" indent="-316531" algn="l" defTabSz="844083" rtl="0" eaLnBrk="1" latinLnBrk="0" hangingPunct="1">
        <a:spcBef>
          <a:spcPts val="554"/>
        </a:spcBef>
        <a:spcAft>
          <a:spcPts val="554"/>
        </a:spcAft>
        <a:buClr>
          <a:srgbClr val="002060"/>
        </a:buClr>
        <a:buFont typeface="Wingdings" panose="05000000000000000000" pitchFamily="2" charset="2"/>
        <a:buChar char="l"/>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685817" indent="-263776" algn="l" defTabSz="844083" rtl="0" eaLnBrk="1" latinLnBrk="0" hangingPunct="1">
        <a:spcBef>
          <a:spcPts val="554"/>
        </a:spcBef>
        <a:spcAft>
          <a:spcPts val="554"/>
        </a:spcAft>
        <a:buFont typeface="Arial" pitchFamily="34" charset="0"/>
        <a:buChar char="–"/>
        <a:defRPr kumimoji="1" sz="1292"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055103" indent="-211021" algn="l" defTabSz="844083" rtl="0" eaLnBrk="1" latinLnBrk="0" hangingPunct="1">
        <a:spcBef>
          <a:spcPts val="554"/>
        </a:spcBef>
        <a:spcAft>
          <a:spcPts val="554"/>
        </a:spcAft>
        <a:buFont typeface="Arial" pitchFamily="34" charset="0"/>
        <a:buChar char="•"/>
        <a:defRPr kumimoji="1" sz="969"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477145"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899186" indent="-211021" algn="l" defTabSz="844083" rtl="0" eaLnBrk="1" latinLnBrk="0" hangingPunct="1">
        <a:spcBef>
          <a:spcPct val="20000"/>
        </a:spcBef>
        <a:buFont typeface="Arial" pitchFamily="34" charset="0"/>
        <a:buChar char="»"/>
        <a:defRPr kumimoji="1" sz="1846"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321227"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kumimoji="1" sz="1846" kern="1200">
          <a:solidFill>
            <a:schemeClr val="tx1"/>
          </a:solidFill>
          <a:latin typeface="+mn-lt"/>
          <a:ea typeface="+mn-ea"/>
          <a:cs typeface="+mn-cs"/>
        </a:defRPr>
      </a:lvl9pPr>
    </p:bodyStyle>
    <p:otherStyle>
      <a:defPPr>
        <a:defRPr lang="ja-JP"/>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135" name="オブジェクト 2" hidden="1"/>
          <p:cNvGraphicFramePr>
            <a:graphicFrameLocks noChangeAspect="1"/>
          </p:cNvGraphicFramePr>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13" imgW="554" imgH="551" progId="TCLayout.ActiveDocument.1">
                  <p:embed/>
                </p:oleObj>
              </mc:Choice>
              <mc:Fallback>
                <p:oleObj name="think-cell スライド" r:id="rId13" imgW="554" imgH="551" progId="TCLayout.ActiveDocument.1">
                  <p:embed/>
                  <p:pic>
                    <p:nvPicPr>
                      <p:cNvPr id="0" name="オブジェクト 2" hidden="1"/>
                      <p:cNvPicPr>
                        <a:picLocks noChangeAspect="1"/>
                      </p:cNvPicPr>
                      <p:nvPr/>
                    </p:nvPicPr>
                    <p:blipFill>
                      <a:blip r:embed="rId14"/>
                      <a:stretch>
                        <a:fillRect/>
                      </a:stretch>
                    </p:blipFill>
                    <p:spPr>
                      <a:xfrm>
                        <a:off x="1588" y="1588"/>
                        <a:ext cx="1588" cy="1588"/>
                      </a:xfrm>
                      <a:prstGeom prst="rect">
                        <a:avLst/>
                      </a:prstGeom>
                    </p:spPr>
                  </p:pic>
                </p:oleObj>
              </mc:Fallback>
            </mc:AlternateContent>
          </a:graphicData>
        </a:graphic>
      </p:graphicFrame>
      <p:sp>
        <p:nvSpPr>
          <p:cNvPr id="1136" name="Rectangle 2"/>
          <p:cNvSpPr>
            <a:spLocks noGrp="1" noChangeArrowheads="1"/>
          </p:cNvSpPr>
          <p:nvPr>
            <p:ph type="title"/>
          </p:nvPr>
        </p:nvSpPr>
        <p:spPr>
          <a:xfrm>
            <a:off x="457200" y="274638"/>
            <a:ext cx="8229600" cy="1143000"/>
          </a:xfrm>
          <a:prstGeom prst="rect">
            <a:avLst/>
          </a:prstGeom>
          <a:noFill/>
          <a:ln>
            <a:noFill/>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137" name="Rectangle 3"/>
          <p:cNvSpPr>
            <a:spLocks noGrp="1" noChangeArrowheads="1"/>
          </p:cNvSpPr>
          <p:nvPr>
            <p:ph type="body" idx="1"/>
          </p:nvPr>
        </p:nvSpPr>
        <p:spPr>
          <a:xfrm>
            <a:off x="457200" y="1600200"/>
            <a:ext cx="8229600" cy="4525963"/>
          </a:xfrm>
          <a:prstGeom prst="rect">
            <a:avLst/>
          </a:prstGeom>
          <a:noFill/>
          <a:ln>
            <a:noFill/>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138" name="Rectangle 4"/>
          <p:cNvSpPr>
            <a:spLocks noGrp="1" noChangeArrowheads="1"/>
          </p:cNvSpPr>
          <p:nvPr>
            <p:ph type="dt" sz="half" idx="2"/>
          </p:nvPr>
        </p:nvSpPr>
        <p:spPr>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ＭＳ Ｐゴシック" pitchFamily="50" charset="-128"/>
              </a:defRPr>
            </a:lvl1pPr>
          </a:lstStyle>
          <a:p>
            <a:pPr>
              <a:defRPr/>
            </a:pPr>
            <a:endParaRPr lang="en-US" altLang="ja-JP"/>
          </a:p>
        </p:txBody>
      </p:sp>
      <p:sp>
        <p:nvSpPr>
          <p:cNvPr id="1139" name="Rectangle 5"/>
          <p:cNvSpPr>
            <a:spLocks noGrp="1" noChangeArrowheads="1"/>
          </p:cNvSpPr>
          <p:nvPr>
            <p:ph type="ftr" sz="quarter" idx="3"/>
          </p:nvPr>
        </p:nvSpPr>
        <p:spPr>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ＭＳ Ｐゴシック" pitchFamily="50" charset="-128"/>
              </a:defRPr>
            </a:lvl1pPr>
          </a:lstStyle>
          <a:p>
            <a:pPr>
              <a:defRPr/>
            </a:pPr>
            <a:endParaRPr lang="en-US" altLang="ja-JP"/>
          </a:p>
        </p:txBody>
      </p:sp>
      <p:sp>
        <p:nvSpPr>
          <p:cNvPr id="1140" name="Rectangle 6"/>
          <p:cNvSpPr>
            <a:spLocks noGrp="1" noChangeArrowheads="1"/>
          </p:cNvSpPr>
          <p:nvPr>
            <p:ph type="sldNum" sz="quarter" idx="4"/>
          </p:nvPr>
        </p:nvSpPr>
        <p:spPr>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4FD9BB62-D0E4-4F2F-9365-A85B5DD33C1B}" type="slidenum">
              <a:rPr lang="en-US" altLang="ja-JP"/>
              <a:pPr>
                <a:defRPr/>
              </a:pPr>
              <a:t>‹#›</a:t>
            </a:fld>
            <a:endParaRPr lang="en-US" altLang="ja-JP"/>
          </a:p>
        </p:txBody>
      </p:sp>
    </p:spTree>
    <p:extLst>
      <p:ext uri="{BB962C8B-B14F-4D97-AF65-F5344CB8AC3E}">
        <p14:creationId xmlns:p14="http://schemas.microsoft.com/office/powerpoint/2010/main" val="87563478"/>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4.xml"/><Relationship Id="rId1" Type="http://schemas.openxmlformats.org/officeDocument/2006/relationships/tags" Target="../tags/tag2.xml"/><Relationship Id="rId4" Type="http://schemas.openxmlformats.org/officeDocument/2006/relationships/image" Target="../media/image2.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23" name="表 3"/>
          <p:cNvGraphicFramePr>
            <a:graphicFrameLocks noGrp="1"/>
          </p:cNvGraphicFramePr>
          <p:nvPr/>
        </p:nvGraphicFramePr>
        <p:xfrm>
          <a:off x="257521" y="1609804"/>
          <a:ext cx="8349928" cy="3979196"/>
        </p:xfrm>
        <a:graphic>
          <a:graphicData uri="http://schemas.openxmlformats.org/drawingml/2006/table">
            <a:tbl>
              <a:tblPr>
                <a:tableStyleId>{073A0DAA-6AF3-43AB-8588-CEC1D06C72B9}</a:tableStyleId>
              </a:tblPr>
              <a:tblGrid>
                <a:gridCol w="800625">
                  <a:extLst>
                    <a:ext uri="{9D8B030D-6E8A-4147-A177-3AD203B41FA5}">
                      <a16:colId xmlns:a16="http://schemas.microsoft.com/office/drawing/2014/main" val="20000"/>
                    </a:ext>
                  </a:extLst>
                </a:gridCol>
                <a:gridCol w="3985627">
                  <a:extLst>
                    <a:ext uri="{9D8B030D-6E8A-4147-A177-3AD203B41FA5}">
                      <a16:colId xmlns:a16="http://schemas.microsoft.com/office/drawing/2014/main" val="20001"/>
                    </a:ext>
                  </a:extLst>
                </a:gridCol>
                <a:gridCol w="3563676">
                  <a:extLst>
                    <a:ext uri="{9D8B030D-6E8A-4147-A177-3AD203B41FA5}">
                      <a16:colId xmlns:a16="http://schemas.microsoft.com/office/drawing/2014/main" val="20002"/>
                    </a:ext>
                  </a:extLst>
                </a:gridCol>
              </a:tblGrid>
              <a:tr h="399887">
                <a:tc rowSpan="3">
                  <a:txBody>
                    <a:bodyPr/>
                    <a:lstStyle/>
                    <a:p>
                      <a:pPr algn="ctr">
                        <a:spcAft>
                          <a:spcPts val="0"/>
                        </a:spcAft>
                      </a:pPr>
                      <a:r>
                        <a:rPr kumimoji="1" lang="ja-JP" sz="1200" kern="1200" dirty="0">
                          <a:solidFill>
                            <a:schemeClr val="tx1"/>
                          </a:solidFill>
                          <a:latin typeface="+mn-ea"/>
                          <a:ea typeface="+mn-ea"/>
                          <a:cs typeface="+mn-cs"/>
                        </a:rPr>
                        <a:t>申請者</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企業・団体名</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0"/>
                  </a:ext>
                </a:extLst>
              </a:tr>
              <a:tr h="505039">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代表者役職・氏名</a:t>
                      </a:r>
                    </a:p>
                  </a:txBody>
                  <a:tcPr marL="54002" marR="54002" marT="0" marB="0" anchor="ctr"/>
                </a:tc>
                <a:tc>
                  <a:txBody>
                    <a:bodyPr/>
                    <a:lstStyle/>
                    <a:p>
                      <a:pPr algn="just">
                        <a:spcAft>
                          <a:spcPts val="0"/>
                        </a:spcAft>
                      </a:pPr>
                      <a:r>
                        <a:rPr lang="en-US" sz="900" u="none" strike="noStrike"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1"/>
                  </a:ext>
                </a:extLst>
              </a:tr>
              <a:tr h="431065">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所在地</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2"/>
                  </a:ext>
                </a:extLst>
              </a:tr>
              <a:tr h="528641">
                <a:tc rowSpan="5">
                  <a:txBody>
                    <a:bodyPr/>
                    <a:lstStyle/>
                    <a:p>
                      <a:pPr algn="ctr">
                        <a:spcAft>
                          <a:spcPts val="0"/>
                        </a:spcAft>
                      </a:pPr>
                      <a:r>
                        <a:rPr kumimoji="1" lang="ja-JP" sz="1200" kern="1200" dirty="0">
                          <a:solidFill>
                            <a:schemeClr val="tx1"/>
                          </a:solidFill>
                          <a:latin typeface="+mn-ea"/>
                          <a:ea typeface="+mn-ea"/>
                          <a:cs typeface="+mn-cs"/>
                        </a:rPr>
                        <a:t>連絡担当窓口</a:t>
                      </a:r>
                    </a:p>
                  </a:txBody>
                  <a:tcPr marL="54002" marR="54002" marT="0" marB="0" vert="eaVert" anchor="ctr"/>
                </a:tc>
                <a:tc>
                  <a:txBody>
                    <a:bodyPr/>
                    <a:lstStyle/>
                    <a:p>
                      <a:pPr algn="just">
                        <a:spcAft>
                          <a:spcPts val="0"/>
                        </a:spcAft>
                      </a:pPr>
                      <a:r>
                        <a:rPr kumimoji="1" lang="ja-JP" sz="1200" kern="1200" dirty="0">
                          <a:solidFill>
                            <a:schemeClr val="tx1"/>
                          </a:solidFill>
                          <a:latin typeface="+mn-ea"/>
                          <a:ea typeface="+mn-ea"/>
                          <a:cs typeface="+mn-cs"/>
                        </a:rPr>
                        <a:t>氏名（ふりがな）</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3"/>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所属（部署名）</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4"/>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役職</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5"/>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電話番号</a:t>
                      </a:r>
                    </a:p>
                    <a:p>
                      <a:pPr algn="just">
                        <a:spcAft>
                          <a:spcPts val="0"/>
                        </a:spcAft>
                      </a:pPr>
                      <a:r>
                        <a:rPr kumimoji="1" lang="ja-JP" sz="1200" kern="1200" dirty="0">
                          <a:solidFill>
                            <a:schemeClr val="tx1"/>
                          </a:solidFill>
                          <a:latin typeface="+mn-ea"/>
                          <a:ea typeface="+mn-ea"/>
                          <a:cs typeface="+mn-cs"/>
                        </a:rPr>
                        <a:t>（代表・直通）</a:t>
                      </a:r>
                    </a:p>
                  </a:txBody>
                  <a:tcPr marL="54002" marR="54002" marT="0" marB="0" anchor="ctr"/>
                </a:tc>
                <a:tc>
                  <a:txBody>
                    <a:bodyPr/>
                    <a:lstStyle/>
                    <a:p>
                      <a:pPr algn="just">
                        <a:spcAft>
                          <a:spcPts val="0"/>
                        </a:spcAft>
                      </a:pPr>
                      <a:r>
                        <a:rPr lang="en-US" sz="900" kern="100">
                          <a:effectLst/>
                        </a:rPr>
                        <a:t> </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6"/>
                  </a:ext>
                </a:extLst>
              </a:tr>
              <a:tr h="528641">
                <a:tc vMerge="1">
                  <a:txBody>
                    <a:bodyPr/>
                    <a:lstStyle/>
                    <a:p>
                      <a:endParaRPr kumimoji="1" lang="ja-JP" altLang="en-US"/>
                    </a:p>
                  </a:txBody>
                  <a:tcPr/>
                </a:tc>
                <a:tc>
                  <a:txBody>
                    <a:bodyPr/>
                    <a:lstStyle/>
                    <a:p>
                      <a:pPr algn="just">
                        <a:spcAft>
                          <a:spcPts val="0"/>
                        </a:spcAft>
                      </a:pPr>
                      <a:r>
                        <a:rPr kumimoji="1" lang="ja-JP" sz="1200" kern="1200" dirty="0">
                          <a:solidFill>
                            <a:schemeClr val="tx1"/>
                          </a:solidFill>
                          <a:latin typeface="+mn-ea"/>
                          <a:ea typeface="+mn-ea"/>
                          <a:cs typeface="+mn-cs"/>
                        </a:rPr>
                        <a:t>Ｅ－ｍａｉｌ</a:t>
                      </a:r>
                    </a:p>
                  </a:txBody>
                  <a:tcPr marL="54002" marR="54002" marT="0" marB="0" anchor="ctr"/>
                </a:tc>
                <a:tc>
                  <a:txBody>
                    <a:bodyPr/>
                    <a:lstStyle/>
                    <a:p>
                      <a:pPr algn="just">
                        <a:spcAft>
                          <a:spcPts val="0"/>
                        </a:spcAft>
                      </a:pPr>
                      <a:r>
                        <a:rPr lang="en-US" sz="900" kern="100" dirty="0">
                          <a:effectLst/>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4002" marR="54002" marT="0" marB="0" anchor="ctr"/>
                </a:tc>
                <a:extLst>
                  <a:ext uri="{0D108BD9-81ED-4DB2-BD59-A6C34878D82A}">
                    <a16:rowId xmlns:a16="http://schemas.microsoft.com/office/drawing/2014/main" val="10007"/>
                  </a:ext>
                </a:extLst>
              </a:tr>
            </a:tbl>
          </a:graphicData>
        </a:graphic>
      </p:graphicFrame>
      <p:sp>
        <p:nvSpPr>
          <p:cNvPr id="1224" name="Rectangle 67"/>
          <p:cNvSpPr>
            <a:spLocks noChangeArrowheads="1"/>
          </p:cNvSpPr>
          <p:nvPr/>
        </p:nvSpPr>
        <p:spPr>
          <a:xfrm>
            <a:off x="0" y="452899"/>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１．申請者情報　</a:t>
            </a:r>
          </a:p>
        </p:txBody>
      </p:sp>
      <p:sp>
        <p:nvSpPr>
          <p:cNvPr id="1226" name="テキスト 981"/>
          <p:cNvSpPr txBox="1"/>
          <p:nvPr/>
        </p:nvSpPr>
        <p:spPr>
          <a:xfrm>
            <a:off x="0" y="45357"/>
            <a:ext cx="7164000" cy="400110"/>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別紙３－１　令和４年度スマートシティ関連事業応募様式 </a:t>
            </a:r>
            <a:endParaRPr kumimoji="1" sz="20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27" name="正方形/長方形 1001"/>
          <p:cNvSpPr/>
          <p:nvPr/>
        </p:nvSpPr>
        <p:spPr>
          <a:xfrm>
            <a:off x="7452320" y="560723"/>
            <a:ext cx="1057206" cy="348277"/>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2" name="正方形/長方形 1"/>
          <p:cNvSpPr/>
          <p:nvPr/>
        </p:nvSpPr>
        <p:spPr>
          <a:xfrm>
            <a:off x="8646013" y="548680"/>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4330086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7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75" name="表 6"/>
          <p:cNvGraphicFramePr>
            <a:graphicFrameLocks noGrp="1"/>
          </p:cNvGraphicFramePr>
          <p:nvPr>
            <p:extLst>
              <p:ext uri="{D42A27DB-BD31-4B8C-83A1-F6EECF244321}">
                <p14:modId xmlns:p14="http://schemas.microsoft.com/office/powerpoint/2010/main" val="1388449786"/>
              </p:ext>
            </p:extLst>
          </p:nvPr>
        </p:nvGraphicFramePr>
        <p:xfrm>
          <a:off x="199744" y="1713709"/>
          <a:ext cx="8692735" cy="4840576"/>
        </p:xfrm>
        <a:graphic>
          <a:graphicData uri="http://schemas.openxmlformats.org/drawingml/2006/table">
            <a:tbl>
              <a:tblPr firstRow="1" firstCol="1" bandRow="1"/>
              <a:tblGrid>
                <a:gridCol w="699848">
                  <a:extLst>
                    <a:ext uri="{9D8B030D-6E8A-4147-A177-3AD203B41FA5}">
                      <a16:colId xmlns:a16="http://schemas.microsoft.com/office/drawing/2014/main" val="2662051068"/>
                    </a:ext>
                  </a:extLst>
                </a:gridCol>
                <a:gridCol w="1951098">
                  <a:extLst>
                    <a:ext uri="{9D8B030D-6E8A-4147-A177-3AD203B41FA5}">
                      <a16:colId xmlns:a16="http://schemas.microsoft.com/office/drawing/2014/main" val="20001"/>
                    </a:ext>
                  </a:extLst>
                </a:gridCol>
                <a:gridCol w="6041789">
                  <a:extLst>
                    <a:ext uri="{9D8B030D-6E8A-4147-A177-3AD203B41FA5}">
                      <a16:colId xmlns:a16="http://schemas.microsoft.com/office/drawing/2014/main" val="20002"/>
                    </a:ext>
                  </a:extLst>
                </a:gridCol>
              </a:tblGrid>
              <a:tr h="153940">
                <a:tc gridSpan="2">
                  <a:txBody>
                    <a:bodyPr/>
                    <a:lstStyle/>
                    <a:p>
                      <a:pPr algn="ctr">
                        <a:spcAft>
                          <a:spcPts val="0"/>
                        </a:spcAft>
                      </a:pPr>
                      <a:r>
                        <a:rPr kumimoji="1" lang="ja-JP" altLang="en-US" sz="1200" b="0" kern="100" dirty="0">
                          <a:solidFill>
                            <a:schemeClr val="tx1"/>
                          </a:solidFill>
                          <a:effectLst/>
                          <a:latin typeface="+mn-lt"/>
                          <a:ea typeface="+mn-ea"/>
                          <a:cs typeface="+mn-cs"/>
                        </a:rPr>
                        <a:t>記載項目</a:t>
                      </a: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r>
                        <a:rPr kumimoji="1" lang="ja-JP" altLang="en-US" sz="1200" b="0" kern="100" dirty="0">
                          <a:solidFill>
                            <a:schemeClr val="tx1"/>
                          </a:solidFill>
                          <a:effectLst/>
                          <a:latin typeface="+mn-lt"/>
                          <a:ea typeface="+mn-ea"/>
                          <a:cs typeface="+mn-cs"/>
                        </a:rPr>
                        <a:t>記載項目</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altLang="en-US" sz="1200" b="0" kern="100" dirty="0">
                          <a:solidFill>
                            <a:schemeClr val="tx1"/>
                          </a:solidFill>
                          <a:effectLst/>
                          <a:latin typeface="+mn-lt"/>
                          <a:ea typeface="+mn-ea"/>
                          <a:cs typeface="+mn-cs"/>
                        </a:rPr>
                        <a:t>概略</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23168">
                <a:tc rowSpan="2">
                  <a:txBody>
                    <a:bodyPr/>
                    <a:lstStyle/>
                    <a:p>
                      <a:pPr marL="0" lvl="0" indent="0" algn="just" defTabSz="914400" rtl="0" eaLnBrk="1" latinLnBrk="0" hangingPunct="1">
                        <a:spcAft>
                          <a:spcPts val="0"/>
                        </a:spcAft>
                        <a:buFont typeface="+mj-lt"/>
                        <a:buNone/>
                      </a:pPr>
                      <a:r>
                        <a:rPr kumimoji="1" lang="ja-JP" altLang="en-US" sz="1200" b="0" kern="100" dirty="0">
                          <a:solidFill>
                            <a:schemeClr val="tx1"/>
                          </a:solidFill>
                          <a:effectLst/>
                          <a:latin typeface="+mn-lt"/>
                          <a:ea typeface="+mn-ea"/>
                          <a:cs typeface="+mn-cs"/>
                        </a:rPr>
                        <a:t>受容性・効果</a:t>
                      </a:r>
                      <a:endParaRPr kumimoji="1" lang="en-US" altLang="ja-JP" sz="1200" b="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spcAft>
                          <a:spcPts val="0"/>
                        </a:spcAft>
                        <a:buFont typeface="+mj-lt"/>
                        <a:buNone/>
                      </a:pPr>
                      <a:r>
                        <a:rPr kumimoji="1" lang="en-US" altLang="ja-JP" sz="1200" kern="100" dirty="0">
                          <a:solidFill>
                            <a:schemeClr val="tx1"/>
                          </a:solidFill>
                          <a:effectLst/>
                          <a:latin typeface="+mn-lt"/>
                          <a:ea typeface="+mn-ea"/>
                          <a:cs typeface="+mn-cs"/>
                        </a:rPr>
                        <a:t>5.</a:t>
                      </a:r>
                      <a:r>
                        <a:rPr kumimoji="1" lang="ja-JP" altLang="en-US" sz="1200" kern="100" dirty="0">
                          <a:solidFill>
                            <a:schemeClr val="tx1"/>
                          </a:solidFill>
                          <a:effectLst/>
                          <a:latin typeface="+mn-lt"/>
                          <a:ea typeface="+mn-ea"/>
                          <a:cs typeface="+mn-cs"/>
                        </a:rPr>
                        <a:t>想定利用者の行動変容・理解醸成の検証</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22726077"/>
                  </a:ext>
                </a:extLst>
              </a:tr>
              <a:tr h="623168">
                <a:tc vMerge="1">
                  <a:txBody>
                    <a:bodyPr/>
                    <a:lstStyle/>
                    <a:p>
                      <a:pPr marL="0" lvl="0" indent="0" algn="just" defTabSz="914400" rtl="0" eaLnBrk="1" latinLnBrk="0" hangingPunct="1">
                        <a:spcAft>
                          <a:spcPts val="0"/>
                        </a:spcAft>
                        <a:buFont typeface="+mj-lt"/>
                        <a:buNone/>
                      </a:pPr>
                      <a:endParaRPr kumimoji="1" lang="en-US" altLang="ja-JP" sz="1200" b="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200" kern="100" dirty="0">
                          <a:solidFill>
                            <a:schemeClr val="tx1"/>
                          </a:solidFill>
                          <a:effectLst/>
                          <a:latin typeface="+mn-lt"/>
                          <a:ea typeface="+mn-ea"/>
                          <a:cs typeface="+mn-cs"/>
                        </a:rPr>
                        <a:t>6.</a:t>
                      </a:r>
                      <a:r>
                        <a:rPr kumimoji="1" lang="ja-JP" altLang="en-US" sz="1200" kern="100" dirty="0">
                          <a:solidFill>
                            <a:schemeClr val="tx1"/>
                          </a:solidFill>
                          <a:effectLst/>
                          <a:latin typeface="+mn-lt"/>
                          <a:ea typeface="+mn-ea"/>
                          <a:cs typeface="+mn-cs"/>
                        </a:rPr>
                        <a:t>取組による波及効果（外部経済効果）及びその影響の導出</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14582852"/>
                  </a:ext>
                </a:extLst>
              </a:tr>
              <a:tr h="623168">
                <a:tc rowSpan="2">
                  <a:txBody>
                    <a:bodyPr/>
                    <a:lstStyle/>
                    <a:p>
                      <a:pPr marL="0" lvl="0" indent="0" algn="just" defTabSz="914400" rtl="0" eaLnBrk="1" latinLnBrk="0" hangingPunct="1">
                        <a:spcAft>
                          <a:spcPts val="0"/>
                        </a:spcAft>
                        <a:buFont typeface="+mj-lt"/>
                        <a:buNone/>
                      </a:pPr>
                      <a:r>
                        <a:rPr kumimoji="1" lang="ja-JP" altLang="en-US" sz="1200" b="0" kern="100" dirty="0">
                          <a:solidFill>
                            <a:schemeClr val="tx1"/>
                          </a:solidFill>
                          <a:effectLst/>
                          <a:latin typeface="+mn-lt"/>
                          <a:ea typeface="+mn-ea"/>
                          <a:cs typeface="+mn-cs"/>
                        </a:rPr>
                        <a:t>その他</a:t>
                      </a:r>
                      <a:endParaRPr kumimoji="1" lang="en-US" altLang="ja-JP" sz="1200" b="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defTabSz="914400" rtl="0" eaLnBrk="1" latinLnBrk="0" hangingPunct="1">
                        <a:spcAft>
                          <a:spcPts val="0"/>
                        </a:spcAft>
                        <a:buFont typeface="+mj-lt"/>
                        <a:buNone/>
                      </a:pPr>
                      <a:r>
                        <a:rPr kumimoji="1" lang="en-US" altLang="ja-JP" sz="1200" b="0" kern="100" dirty="0">
                          <a:solidFill>
                            <a:schemeClr val="tx1"/>
                          </a:solidFill>
                          <a:effectLst/>
                          <a:latin typeface="+mn-lt"/>
                          <a:ea typeface="+mn-ea"/>
                          <a:cs typeface="+mn-cs"/>
                        </a:rPr>
                        <a:t>7. </a:t>
                      </a:r>
                      <a:r>
                        <a:rPr kumimoji="1" lang="ja-JP" altLang="en-US" sz="1200" b="0" kern="100" dirty="0">
                          <a:solidFill>
                            <a:schemeClr val="tx1"/>
                          </a:solidFill>
                          <a:effectLst/>
                          <a:latin typeface="+mn-lt"/>
                          <a:ea typeface="+mn-ea"/>
                          <a:cs typeface="+mn-cs"/>
                        </a:rPr>
                        <a:t>自動運転との連携</a:t>
                      </a:r>
                      <a:endParaRPr kumimoji="1" lang="en-US" altLang="ja-JP" sz="1200" b="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1408538"/>
                  </a:ext>
                </a:extLst>
              </a:tr>
              <a:tr h="606129">
                <a:tc vMerge="1">
                  <a:txBody>
                    <a:bodyPr/>
                    <a:lstStyle/>
                    <a:p>
                      <a:pPr marL="0" lvl="0" indent="0" algn="just" defTabSz="914400" rtl="0" eaLnBrk="1" latinLnBrk="0" hangingPunct="1">
                        <a:spcAft>
                          <a:spcPts val="0"/>
                        </a:spcAft>
                        <a:buFont typeface="+mj-lt"/>
                        <a:buNone/>
                      </a:pPr>
                      <a:endParaRPr kumimoji="1" lang="ja-JP" altLang="en-US" sz="1200" b="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just" defTabSz="914400" rtl="0" eaLnBrk="1" latinLnBrk="0" hangingPunct="1">
                        <a:spcAft>
                          <a:spcPts val="0"/>
                        </a:spcAft>
                        <a:buFont typeface="+mj-lt"/>
                        <a:buNone/>
                      </a:pPr>
                      <a:r>
                        <a:rPr kumimoji="1" lang="en-US" altLang="ja-JP" sz="1200" b="0" kern="100" dirty="0">
                          <a:solidFill>
                            <a:schemeClr val="tx1"/>
                          </a:solidFill>
                          <a:effectLst/>
                          <a:latin typeface="+mn-lt"/>
                          <a:ea typeface="+mn-ea"/>
                          <a:cs typeface="+mn-cs"/>
                        </a:rPr>
                        <a:t>8. </a:t>
                      </a:r>
                      <a:r>
                        <a:rPr kumimoji="1" lang="ja-JP" altLang="en-US" sz="1200" b="0" kern="100" dirty="0">
                          <a:solidFill>
                            <a:schemeClr val="tx1"/>
                          </a:solidFill>
                          <a:effectLst/>
                          <a:latin typeface="+mn-lt"/>
                          <a:ea typeface="+mn-ea"/>
                          <a:cs typeface="+mn-cs"/>
                        </a:rPr>
                        <a:t>ワーク・ライフ・バランス推進</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55990047"/>
                  </a:ext>
                </a:extLst>
              </a:tr>
              <a:tr h="2182063">
                <a:tc gridSpan="2">
                  <a:txBody>
                    <a:bodyPr/>
                    <a:lstStyle/>
                    <a:p>
                      <a:pPr marL="0" lvl="0" indent="0" algn="just">
                        <a:spcAft>
                          <a:spcPts val="0"/>
                        </a:spcAft>
                        <a:buFont typeface="+mj-lt"/>
                        <a:buNone/>
                      </a:pPr>
                      <a:r>
                        <a:rPr kumimoji="1" lang="ja-JP" altLang="en-US" sz="1200" b="0" kern="100" dirty="0">
                          <a:solidFill>
                            <a:schemeClr val="tx1"/>
                          </a:solidFill>
                          <a:effectLst/>
                          <a:latin typeface="+mn-lt"/>
                          <a:ea typeface="+mn-ea"/>
                          <a:cs typeface="+mn-cs"/>
                        </a:rPr>
                        <a:t>ー</a:t>
                      </a: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lvl="0" indent="0" algn="just">
                        <a:spcAft>
                          <a:spcPts val="0"/>
                        </a:spcAft>
                        <a:buFont typeface="+mj-lt"/>
                        <a:buNone/>
                      </a:pPr>
                      <a:r>
                        <a:rPr kumimoji="1" lang="ja-JP" altLang="en-US" sz="1200" b="0" kern="100" dirty="0">
                          <a:solidFill>
                            <a:schemeClr val="tx1"/>
                          </a:solidFill>
                          <a:effectLst/>
                          <a:latin typeface="+mn-lt"/>
                          <a:ea typeface="+mn-ea"/>
                          <a:cs typeface="+mn-cs"/>
                        </a:rPr>
                        <a:t>ー</a:t>
                      </a:r>
                      <a:endParaRPr kumimoji="1" lang="ja-JP" sz="1200" b="0" kern="100" dirty="0">
                        <a:solidFill>
                          <a:schemeClr val="tx1"/>
                        </a:solidFill>
                        <a:effectLst/>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＊その他、本事業の中で上記の項目に当てはまらない、重視している点や、</a:t>
                      </a:r>
                      <a:r>
                        <a:rPr kumimoji="1" lang="en-US" altLang="ja-JP" sz="1200" b="0" i="1" u="none" strike="noStrike" kern="100" cap="none" spc="0" normalizeH="0" baseline="0" noProof="0" dirty="0">
                          <a:ln>
                            <a:noFill/>
                          </a:ln>
                          <a:solidFill>
                            <a:srgbClr val="FF0000"/>
                          </a:solidFill>
                          <a:effectLst/>
                          <a:uLnTx/>
                          <a:uFillTx/>
                          <a:latin typeface="+mn-lt"/>
                          <a:ea typeface="+mn-ea"/>
                          <a:cs typeface="+mn-cs"/>
                        </a:rPr>
                        <a:t>PR</a:t>
                      </a:r>
                      <a:r>
                        <a:rPr kumimoji="1" lang="ja-JP" altLang="en-US" sz="1200" b="0" i="1" u="none" strike="noStrike" kern="100" cap="none" spc="0" normalizeH="0" baseline="0" noProof="0" dirty="0">
                          <a:ln>
                            <a:noFill/>
                          </a:ln>
                          <a:solidFill>
                            <a:srgbClr val="FF0000"/>
                          </a:solidFill>
                          <a:effectLst/>
                          <a:uLnTx/>
                          <a:uFillTx/>
                          <a:latin typeface="+mn-lt"/>
                          <a:ea typeface="+mn-ea"/>
                          <a:cs typeface="+mn-cs"/>
                        </a:rPr>
                        <a:t>したい点などがあれば、その内容を簡潔に記載してください</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（例：国内産業の競争力強化や世の中に広くデータが共有される仕組みの構築など、より広く、中長期的な視点を持った取組み内容　など）</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45</a:t>
            </a:r>
            <a:endParaRPr kumimoji="1" lang="ja-JP" altLang="en-US" sz="1480" dirty="0">
              <a:solidFill>
                <a:schemeClr val="tx1"/>
              </a:solidFill>
            </a:endParaRPr>
          </a:p>
        </p:txBody>
      </p:sp>
      <p:sp>
        <p:nvSpPr>
          <p:cNvPr id="10" name="正方形/長方形 14">
            <a:extLst>
              <a:ext uri="{FF2B5EF4-FFF2-40B4-BE49-F238E27FC236}">
                <a16:creationId xmlns:a16="http://schemas.microsoft.com/office/drawing/2014/main" id="{9D7B839F-B9AF-4EAA-B36A-F2AA611E80C9}"/>
              </a:ext>
            </a:extLst>
          </p:cNvPr>
          <p:cNvSpPr/>
          <p:nvPr/>
        </p:nvSpPr>
        <p:spPr>
          <a:xfrm>
            <a:off x="7812360" y="680162"/>
            <a:ext cx="1307372"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前ページと併せて</a:t>
            </a:r>
            <a:endPar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1" name="正方形/長方形 6">
            <a:extLst>
              <a:ext uri="{FF2B5EF4-FFF2-40B4-BE49-F238E27FC236}">
                <a16:creationId xmlns:a16="http://schemas.microsoft.com/office/drawing/2014/main" id="{7D7E794D-1DEA-4903-89A7-88E7E0E9B8BA}"/>
              </a:ext>
            </a:extLst>
          </p:cNvPr>
          <p:cNvSpPr/>
          <p:nvPr/>
        </p:nvSpPr>
        <p:spPr>
          <a:xfrm>
            <a:off x="251520" y="873770"/>
            <a:ext cx="7560840" cy="646331"/>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公募要領の「別添１　企画提案書に記載すべき項目」に留意しつつ、</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提案内容に対するそれぞれの概略を簡潔に記載してください。詳細については、後半に記載いただけるページがあります。</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提案可能な内容がない場合には、空欄でも構いません。</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2" name="テキスト ボックス 11">
            <a:extLst>
              <a:ext uri="{FF2B5EF4-FFF2-40B4-BE49-F238E27FC236}">
                <a16:creationId xmlns:a16="http://schemas.microsoft.com/office/drawing/2014/main" id="{7F29D2AC-9C3A-4770-862D-1BC180BDC195}"/>
              </a:ext>
            </a:extLst>
          </p:cNvPr>
          <p:cNvSpPr txBox="1"/>
          <p:nvPr/>
        </p:nvSpPr>
        <p:spPr>
          <a:xfrm>
            <a:off x="101213" y="620688"/>
            <a:ext cx="2598579" cy="307777"/>
          </a:xfrm>
          <a:prstGeom prst="rect">
            <a:avLst/>
          </a:prstGeom>
          <a:noFill/>
        </p:spPr>
        <p:txBody>
          <a:bodyPr wrap="square" rtlCol="0">
            <a:spAutoFit/>
          </a:bodyPr>
          <a:lstStyle/>
          <a:p>
            <a:r>
              <a:rPr kumimoji="1" lang="en-US" altLang="ja-JP" sz="1400" b="1" dirty="0"/>
              <a:t>【</a:t>
            </a:r>
            <a:r>
              <a:rPr lang="zh-TW" altLang="en-US" sz="1400" b="1" dirty="0"/>
              <a:t>重点取組評価項目（加点）</a:t>
            </a:r>
            <a:r>
              <a:rPr kumimoji="1" lang="en-US" altLang="ja-JP" sz="1400" b="1" dirty="0"/>
              <a:t>】</a:t>
            </a:r>
            <a:endParaRPr kumimoji="1" lang="ja-JP" altLang="en-US" sz="1400" b="1" dirty="0"/>
          </a:p>
        </p:txBody>
      </p:sp>
    </p:spTree>
    <p:extLst>
      <p:ext uri="{BB962C8B-B14F-4D97-AF65-F5344CB8AC3E}">
        <p14:creationId xmlns:p14="http://schemas.microsoft.com/office/powerpoint/2010/main" val="24632075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（参考資料）募集要領　別添１</a:t>
            </a:r>
          </a:p>
        </p:txBody>
      </p:sp>
      <p:sp>
        <p:nvSpPr>
          <p:cNvPr id="1884"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87" name="Text Box 4"/>
          <p:cNvSpPr txBox="1">
            <a:spLocks noChangeArrowheads="1"/>
          </p:cNvSpPr>
          <p:nvPr/>
        </p:nvSpPr>
        <p:spPr>
          <a:xfrm>
            <a:off x="251520" y="60641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　</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7" name="正方形/長方形 6"/>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46</a:t>
            </a:r>
            <a:endParaRPr kumimoji="1" lang="ja-JP" altLang="en-US" sz="1480" dirty="0">
              <a:solidFill>
                <a:schemeClr val="tx1"/>
              </a:solidFill>
            </a:endParaRPr>
          </a:p>
        </p:txBody>
      </p:sp>
      <p:graphicFrame>
        <p:nvGraphicFramePr>
          <p:cNvPr id="8" name="表 7">
            <a:extLst>
              <a:ext uri="{FF2B5EF4-FFF2-40B4-BE49-F238E27FC236}">
                <a16:creationId xmlns:a16="http://schemas.microsoft.com/office/drawing/2014/main" id="{0DA0B321-F39E-45D5-89D2-4949A51A59EB}"/>
              </a:ext>
            </a:extLst>
          </p:cNvPr>
          <p:cNvGraphicFramePr>
            <a:graphicFrameLocks noGrp="1"/>
          </p:cNvGraphicFramePr>
          <p:nvPr>
            <p:extLst>
              <p:ext uri="{D42A27DB-BD31-4B8C-83A1-F6EECF244321}">
                <p14:modId xmlns:p14="http://schemas.microsoft.com/office/powerpoint/2010/main" val="590161550"/>
              </p:ext>
            </p:extLst>
          </p:nvPr>
        </p:nvGraphicFramePr>
        <p:xfrm>
          <a:off x="107504" y="947526"/>
          <a:ext cx="8928992" cy="5793837"/>
        </p:xfrm>
        <a:graphic>
          <a:graphicData uri="http://schemas.openxmlformats.org/drawingml/2006/table">
            <a:tbl>
              <a:tblPr firstRow="1" firstCol="1" bandRow="1">
                <a:tableStyleId>{5C22544A-7EE6-4342-B048-85BDC9FD1C3A}</a:tableStyleId>
              </a:tblPr>
              <a:tblGrid>
                <a:gridCol w="288032">
                  <a:extLst>
                    <a:ext uri="{9D8B030D-6E8A-4147-A177-3AD203B41FA5}">
                      <a16:colId xmlns:a16="http://schemas.microsoft.com/office/drawing/2014/main" val="3474870477"/>
                    </a:ext>
                  </a:extLst>
                </a:gridCol>
                <a:gridCol w="288032">
                  <a:extLst>
                    <a:ext uri="{9D8B030D-6E8A-4147-A177-3AD203B41FA5}">
                      <a16:colId xmlns:a16="http://schemas.microsoft.com/office/drawing/2014/main" val="162722211"/>
                    </a:ext>
                  </a:extLst>
                </a:gridCol>
                <a:gridCol w="1872208">
                  <a:extLst>
                    <a:ext uri="{9D8B030D-6E8A-4147-A177-3AD203B41FA5}">
                      <a16:colId xmlns:a16="http://schemas.microsoft.com/office/drawing/2014/main" val="1531031426"/>
                    </a:ext>
                  </a:extLst>
                </a:gridCol>
                <a:gridCol w="6480720">
                  <a:extLst>
                    <a:ext uri="{9D8B030D-6E8A-4147-A177-3AD203B41FA5}">
                      <a16:colId xmlns:a16="http://schemas.microsoft.com/office/drawing/2014/main" val="4128583819"/>
                    </a:ext>
                  </a:extLst>
                </a:gridCol>
              </a:tblGrid>
              <a:tr h="417614">
                <a:tc gridSpan="2">
                  <a:txBody>
                    <a:bodyPr/>
                    <a:lstStyle/>
                    <a:p>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審査基準</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hMerge="1">
                  <a:txBody>
                    <a:bodyPr/>
                    <a:lstStyle/>
                    <a:p>
                      <a:pPr algn="l"/>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具体内容</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「企画提案書に記載すべき項目」記載内容</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4191953070"/>
                  </a:ext>
                </a:extLst>
              </a:tr>
              <a:tr h="321242">
                <a:tc rowSpan="7" gridSpan="2">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mn-ea"/>
                          <a:cs typeface="Times New Roman" panose="02020603050405020304" pitchFamily="18" charset="0"/>
                        </a:rPr>
                        <a:t>全体評価項目（それぞれ必須＋加点）</a:t>
                      </a: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rowSpan="7" hMerge="1">
                  <a:txBody>
                    <a:bodyPr/>
                    <a:lstStyle/>
                    <a:p>
                      <a:pPr marL="0" lvl="0" indent="0" algn="l">
                        <a:buFont typeface="+mj-lt"/>
                        <a:buNone/>
                      </a:pPr>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地域の交通課題と選択したテーマ・フィールドとの関係性</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spcAft>
                          <a:spcPts val="0"/>
                        </a:spcAft>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地域の抱える交通課題及びその背景にある問題、社会実装に取り組む新たなモビリティサービス・今回の申請テーマ・フィールドとの関係性について簡潔に記載してください</a:t>
                      </a: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49209093"/>
                  </a:ext>
                </a:extLst>
              </a:tr>
              <a:tr h="321242">
                <a:tc gridSpan="2" vMerge="1">
                  <a:txBody>
                    <a:bodyPr/>
                    <a:lstStyle/>
                    <a:p>
                      <a:endParaRPr kumimoji="1" lang="ja-JP" altLang="en-US"/>
                    </a:p>
                  </a:txBody>
                  <a:tcPr/>
                </a:tc>
                <a:tc hMerge="1" vMerge="1">
                  <a:txBody>
                    <a:bodyPr/>
                    <a:lstStyle/>
                    <a:p>
                      <a:pPr marL="0" lvl="0" indent="0" algn="l">
                        <a:spcAft>
                          <a:spcPts val="0"/>
                        </a:spcAft>
                        <a:buFont typeface="+mj-lt"/>
                        <a:buNone/>
                      </a:pPr>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継続性を考慮した事業計画</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spcAft>
                          <a:spcPts val="0"/>
                        </a:spcAft>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交通課題の解決に向け、社会実装を計画している新しいモビリティサービスのビジネスモデル及び収支計画</a:t>
                      </a:r>
                      <a:r>
                        <a:rPr kumimoji="1" 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  </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等（実験前の想定）を記載してください</a:t>
                      </a: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98735270"/>
                  </a:ext>
                </a:extLst>
              </a:tr>
              <a:tr h="321242">
                <a:tc gridSpan="2"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ja-JP" altLang="ja-JP" sz="7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B w="9525" cap="flat" cmpd="sng" algn="ctr">
                      <a:solidFill>
                        <a:schemeClr val="bg1">
                          <a:lumMod val="50000"/>
                        </a:schemeClr>
                      </a:solidFill>
                      <a:prstDash val="sysDash"/>
                      <a:round/>
                      <a:headEnd type="none" w="med" len="med"/>
                      <a:tailEnd type="none" w="med" len="med"/>
                    </a:lnB>
                    <a:noFill/>
                  </a:tcPr>
                </a:tc>
                <a:tc hMerge="1" vMerge="1">
                  <a:txBody>
                    <a:bodyPr/>
                    <a:lstStyle/>
                    <a:p>
                      <a:pPr marL="0" lvl="0" indent="0" algn="l">
                        <a:spcAft>
                          <a:spcPts val="0"/>
                        </a:spcAft>
                        <a:buFont typeface="+mj-lt"/>
                        <a:buNone/>
                      </a:pPr>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検証命題の妥当性</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defTabSz="914400" rtl="0" eaLnBrk="1" latinLnBrk="0" hangingPunct="1">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実証実験で具体的に明らかにしたい命題を、取組テーマ（</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E</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）との関係性及び事業計画における位置付けと共に記載してください。</a:t>
                      </a: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20055205"/>
                  </a:ext>
                </a:extLst>
              </a:tr>
              <a:tr h="481864">
                <a:tc gridSpan="2" vMerge="1">
                  <a:txBody>
                    <a:bodyPr/>
                    <a:lstStyle/>
                    <a:p>
                      <a:endParaRPr kumimoji="1" lang="ja-JP" altLang="en-US"/>
                    </a:p>
                  </a:txBody>
                  <a:tcPr/>
                </a:tc>
                <a:tc hMerge="1" vMerge="1">
                  <a:txBody>
                    <a:bodyPr/>
                    <a:lstStyle/>
                    <a:p>
                      <a:pPr marL="0" lvl="0" indent="0" algn="l">
                        <a:spcAft>
                          <a:spcPts val="0"/>
                        </a:spcAft>
                        <a:buFont typeface="+mj-lt"/>
                        <a:buNone/>
                      </a:pPr>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検証手法・実証実験の具体性</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defTabSz="914400" rtl="0" eaLnBrk="1" latinLnBrk="0" hangingPunct="1">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今回実施する実証実験の詳細（実施目的・場所・期間、想定利用者、運行形態・運賃体系）と、実証実験の結果を元に命題を検証するための具体的な手法（検証項目・分析方法・必要データ等）を具体的に記載してください</a:t>
                      </a: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33621208"/>
                  </a:ext>
                </a:extLst>
              </a:tr>
              <a:tr h="481864">
                <a:tc gridSpan="2"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ja-JP" altLang="ja-JP" sz="7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ysDash"/>
                      <a:round/>
                      <a:headEnd type="none" w="med" len="med"/>
                      <a:tailEnd type="none" w="med" len="med"/>
                    </a:lnT>
                    <a:lnB w="9525" cap="flat" cmpd="sng" algn="ctr">
                      <a:solidFill>
                        <a:schemeClr val="bg1">
                          <a:lumMod val="50000"/>
                        </a:schemeClr>
                      </a:solidFill>
                      <a:prstDash val="sysDash"/>
                      <a:round/>
                      <a:headEnd type="none" w="med" len="med"/>
                      <a:tailEnd type="none" w="med" len="med"/>
                    </a:lnB>
                    <a:noFill/>
                  </a:tcPr>
                </a:tc>
                <a:tc hMerge="1" vMerge="1">
                  <a:txBody>
                    <a:bodyPr/>
                    <a:lstStyle/>
                    <a:p>
                      <a:pPr algn="l"/>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社会実装推進主体・自治体・関連事業者等の参画・巻き込み</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事業主体や自治体・関連事業者等の参画主体とその役割を具体的に記載してください。また</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実験に参画する主体以外で事業実現に必要な主体</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に関しては、</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巻き込みに向け</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て実施</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計画している</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活動について具体的に記載してください</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63152151"/>
                  </a:ext>
                </a:extLst>
              </a:tr>
              <a:tr h="321242">
                <a:tc gridSpan="2" vMerge="1">
                  <a:txBody>
                    <a:bodyPr/>
                    <a:lstStyle/>
                    <a:p>
                      <a:endParaRPr kumimoji="1" lang="ja-JP" altLang="en-US"/>
                    </a:p>
                  </a:txBody>
                  <a:tcPr/>
                </a:tc>
                <a:tc hMerge="1" vMerge="1">
                  <a:txBody>
                    <a:bodyPr/>
                    <a:lstStyle/>
                    <a:p>
                      <a:pPr algn="l"/>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想定利用者の巻き込み</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今回の取組において利用者の意見等が反映されている部分を具体的に記載ください。また実証実験の利用促進方法や、社会実装に関する意見の収集・反映方法を具体的に記載してください</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55412697"/>
                  </a:ext>
                </a:extLst>
              </a:tr>
              <a:tr h="321242">
                <a:tc gridSpan="2" vMerge="1">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vMerge="1">
                  <a:txBody>
                    <a:bodyPr/>
                    <a:lstStyle/>
                    <a:p>
                      <a:pPr algn="l"/>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取組の全体設計及び検証分析を担う主体の参画</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今年度の取組の全体設計や実証実験の結果・効果の検証・分析を担う主体及びその方法について具体的に記載してください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403482830"/>
                  </a:ext>
                </a:extLst>
              </a:tr>
              <a:tr h="321242">
                <a:tc rowSpan="8">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kumimoji="1" lang="zh-TW" altLang="en-US" sz="800" b="0" i="0" u="none" strike="noStrike" kern="100" cap="none" spc="0" normalizeH="0" baseline="0" dirty="0">
                          <a:ln>
                            <a:noFill/>
                          </a:ln>
                          <a:solidFill>
                            <a:srgbClr val="000000"/>
                          </a:solidFill>
                          <a:effectLst/>
                          <a:uLnTx/>
                          <a:uFillTx/>
                          <a:latin typeface="ＭＳ Ｐゴシック"/>
                          <a:ea typeface="+mn-ea"/>
                          <a:cs typeface="Times New Roman" panose="02020603050405020304" pitchFamily="18" charset="0"/>
                        </a:rPr>
                        <a:t>重点取組評価項目（加点）</a:t>
                      </a: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事業面</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事業モデルの実現</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spcAft>
                          <a:spcPts val="0"/>
                        </a:spcAft>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新しいモビリティサービスを社会実装するにあたり生じると考えられるリスク</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コスト及びその負担方法について具体的に記載して下さい。また実証実験においてリスク</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コスト負担等の試行を計画している場合は、実証実験との対応関係についても記載してください。</a:t>
                      </a: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69157712"/>
                  </a:ext>
                </a:extLst>
              </a:tr>
              <a:tr h="321242">
                <a:tc vMerge="1">
                  <a:txBody>
                    <a:bodyPr/>
                    <a:lstStyle/>
                    <a:p>
                      <a:endParaRPr kumimoji="1" lang="ja-JP" altLang="en-US"/>
                    </a:p>
                  </a:txBody>
                  <a:tcPr/>
                </a:tc>
                <a:tc vMerge="1">
                  <a:txBody>
                    <a:bodyPr/>
                    <a:lstStyle/>
                    <a:p>
                      <a:endParaRPr kumimoji="1" lang="ja-JP" altLang="en-US" dirty="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mn-ea"/>
                          <a:cs typeface="Times New Roman" panose="02020603050405020304" pitchFamily="18" charset="0"/>
                        </a:rPr>
                        <a:t>事業効果の定量的な評価</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交通分野や連携する異業種・分野における現状の支出（補助金等）や業務負担（人件費）等を具体的に記載してください。また、今回の取組により期待される効果（コスト削減・付加価値創出等）とその算出方法を具体的に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9304749"/>
                  </a:ext>
                </a:extLst>
              </a:tr>
              <a:tr h="396970">
                <a:tc vMerge="1">
                  <a:txBody>
                    <a:bodyPr/>
                    <a:lstStyle/>
                    <a:p>
                      <a:endParaRPr kumimoji="1" lang="ja-JP" altLang="en-US"/>
                    </a:p>
                  </a:txBody>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体制・環境面</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リソース効率化手法の導出</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defTabSz="914400" rtl="0" eaLnBrk="1" latinLnBrk="0" hangingPunct="1">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交通サービス等の運営に必要なリソース（人員や車両等）及び体制について、現状及び新しいモビリティサービスの社会実装時の状態（想定）を具体的に記載してください。また、今回の取組による効果の確認方法を具体的に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972229790"/>
                  </a:ext>
                </a:extLst>
              </a:tr>
              <a:tr h="321242">
                <a:tc vMerge="1">
                  <a:txBody>
                    <a:bodyPr/>
                    <a:lstStyle/>
                    <a:p>
                      <a:endParaRPr kumimoji="1" lang="ja-JP" altLang="en-US"/>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社会実装に向けた体制構築・合意形成</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lvl="0" indent="0" algn="l" defTabSz="914400" rtl="0" eaLnBrk="1" latinLnBrk="0" hangingPunct="1">
                        <a:spcAft>
                          <a:spcPts val="0"/>
                        </a:spcAft>
                        <a:buFont typeface="+mj-lt"/>
                        <a:buNone/>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主体間の課題・事業等に関する認識の擦り合わせや、実証実験結果を踏まえ社会実装に関し</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合意形成</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を行う手法・プロセス</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（会議体の開催予定</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等</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）について</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具体的</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なプレイヤー名等も含めて</a:t>
                      </a:r>
                      <a:r>
                        <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記載してください</a:t>
                      </a:r>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57577335"/>
                  </a:ext>
                </a:extLst>
              </a:tr>
              <a:tr h="321242">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ja-JP" altLang="ja-JP" sz="700" b="1"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462" marR="66462" marT="0" marB="0" anchor="ctr">
                    <a:lnR w="9525" cap="flat" cmpd="sng" algn="ctr">
                      <a:solidFill>
                        <a:schemeClr val="bg1">
                          <a:lumMod val="50000"/>
                        </a:schemeClr>
                      </a:solidFill>
                      <a:prstDash val="solid"/>
                      <a:round/>
                      <a:headEnd type="none" w="med" len="med"/>
                      <a:tailEnd type="none" w="med" len="med"/>
                    </a:lnR>
                    <a:lnB w="9525" cap="flat" cmpd="sng" algn="ctr">
                      <a:solidFill>
                        <a:schemeClr val="bg1">
                          <a:lumMod val="50000"/>
                        </a:schemeClr>
                      </a:solidFill>
                      <a:prstDash val="solid"/>
                      <a:round/>
                      <a:headEnd type="none" w="med" len="med"/>
                      <a:tailEnd type="none" w="med" len="med"/>
                    </a:lnB>
                    <a:solidFill>
                      <a:srgbClr val="FFCDC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受容・効果面</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mn-ea"/>
                          <a:cs typeface="Times New Roman" panose="02020603050405020304" pitchFamily="18" charset="0"/>
                        </a:rPr>
                        <a:t>想定利用者の行動変容・理解醸成の検証</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新しいモビリティサービスに関する今年度の取組を通した、利用者の行動変容やサービスの維持負担に関する理解醸成等の効果を定量的に評価・分析する手法を具体的に記載してください。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58495011"/>
                  </a:ext>
                </a:extLst>
              </a:tr>
              <a:tr h="321242">
                <a:tc vMerge="1">
                  <a:txBody>
                    <a:bodyPr/>
                    <a:lstStyle/>
                    <a:p>
                      <a:endParaRPr kumimoji="1" lang="ja-JP" altLang="en-US"/>
                    </a:p>
                  </a:txBody>
                  <a:tcPr/>
                </a:tc>
                <a:tc vMerge="1">
                  <a:txBody>
                    <a:bodyPr/>
                    <a:lstStyle/>
                    <a:p>
                      <a:endParaRPr kumimoji="1" lang="ja-JP" altLang="en-US" dirty="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取組による波及効果（外部経済効果）及びその影響の導出</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今回の取組を通し発生すると考えられる波及効果（外部経済効果）の内容と、それらが社会実装を検討しているサービスの事業面、体制・環境面に与える影響の確認・検証方法を具体的に記載してください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7803281"/>
                  </a:ext>
                </a:extLst>
              </a:tr>
              <a:tr h="321242">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ja-JP" altLang="ja-JP" sz="7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6462" marR="66462" marT="0" marB="0" anchor="ctr">
                    <a:lnR w="9525" cap="flat" cmpd="sng" algn="ctr">
                      <a:solidFill>
                        <a:schemeClr val="bg1">
                          <a:lumMod val="50000"/>
                        </a:schemeClr>
                      </a:solidFill>
                      <a:prstDash val="solid"/>
                      <a:round/>
                      <a:headEnd type="none" w="med" len="med"/>
                      <a:tailEnd type="none" w="med" len="med"/>
                    </a:lnR>
                    <a:lnB w="9525" cap="flat" cmpd="sng" algn="ctr">
                      <a:solidFill>
                        <a:schemeClr val="bg1">
                          <a:lumMod val="50000"/>
                        </a:schemeClr>
                      </a:solidFill>
                      <a:prstDash val="solid"/>
                      <a:round/>
                      <a:headEnd type="none" w="med" len="med"/>
                      <a:tailEnd type="none" w="med" len="med"/>
                    </a:lnB>
                    <a:solidFill>
                      <a:srgbClr val="FFCDC1"/>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その他</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vert="eaVert"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自動運転との連携</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将来的な無人自動運転サービス（レベル４）の活用を検討している等、自動運転と連携した取組を実施する場合は、将来構想と連携方法を具体的に記載してください</a:t>
                      </a:r>
                      <a:endParaRPr kumimoji="1" lang="ja-JP"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9220516"/>
                  </a:ext>
                </a:extLst>
              </a:tr>
              <a:tr h="160621">
                <a:tc vMerge="1">
                  <a:txBody>
                    <a:bodyPr/>
                    <a:lstStyle/>
                    <a:p>
                      <a:endParaRPr kumimoji="1" lang="ja-JP" altLang="en-US" dirty="0"/>
                    </a:p>
                  </a:txBody>
                  <a:tcPr/>
                </a:tc>
                <a:tc vMerge="1">
                  <a:txBody>
                    <a:bodyPr/>
                    <a:lstStyle/>
                    <a:p>
                      <a:endParaRPr kumimoji="1" lang="ja-JP" altLang="en-US" dirty="0"/>
                    </a:p>
                  </a:txBody>
                  <a:tcP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ワーク・ライフ・バランス推進</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spcAft>
                          <a:spcPts val="0"/>
                        </a:spcAft>
                      </a:pP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ワーク・ライフ・バランス等推進企業に関する認定等の状況について記載してください</a:t>
                      </a:r>
                      <a:endPar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839686683"/>
                  </a:ext>
                </a:extLst>
              </a:tr>
              <a:tr h="321242">
                <a:tc gridSpan="3">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ー</a:t>
                      </a:r>
                    </a:p>
                  </a:txBody>
                  <a:tcPr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noFill/>
                  </a:tcPr>
                </a:tc>
                <a:tc hMerge="1">
                  <a:txBody>
                    <a:bodyPr/>
                    <a:lstStyle/>
                    <a:p>
                      <a:pPr algn="l"/>
                      <a:endPar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endParaRP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hMerge="1">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ー</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algn="l"/>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本事業の中で上記の項目には当てはまりづらいが、重視している点や、</a:t>
                      </a:r>
                      <a:r>
                        <a:rPr kumimoji="1" lang="en-US" altLang="ja-JP"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PR</a:t>
                      </a:r>
                      <a:r>
                        <a:rPr kumimoji="1" lang="ja-JP" altLang="en-US" sz="800" b="0" i="0" u="none" strike="noStrike" kern="100" cap="none" spc="0" normalizeH="0" baseline="0" dirty="0">
                          <a:ln>
                            <a:noFill/>
                          </a:ln>
                          <a:solidFill>
                            <a:srgbClr val="000000"/>
                          </a:solidFill>
                          <a:effectLst/>
                          <a:uLnTx/>
                          <a:uFillTx/>
                          <a:latin typeface="ＭＳ Ｐゴシック"/>
                          <a:ea typeface="ＭＳ Ｐゴシック"/>
                          <a:cs typeface="Times New Roman" panose="02020603050405020304" pitchFamily="18" charset="0"/>
                        </a:rPr>
                        <a:t>したい点などがあれば、その内容を簡潔に記載してください</a:t>
                      </a:r>
                    </a:p>
                  </a:txBody>
                  <a:tcPr marL="66462" marR="66462"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859199887"/>
                  </a:ext>
                </a:extLst>
              </a:tr>
            </a:tbl>
          </a:graphicData>
        </a:graphic>
      </p:graphicFrame>
    </p:spTree>
    <p:extLst>
      <p:ext uri="{BB962C8B-B14F-4D97-AF65-F5344CB8AC3E}">
        <p14:creationId xmlns:p14="http://schemas.microsoft.com/office/powerpoint/2010/main" val="28082304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3"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894" name="Rectangle 66"/>
          <p:cNvSpPr>
            <a:spLocks noChangeArrowheads="1"/>
          </p:cNvSpPr>
          <p:nvPr/>
        </p:nvSpPr>
        <p:spPr>
          <a:xfrm>
            <a:off x="251520" y="107685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189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96"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3</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47</a:t>
            </a:r>
            <a:endParaRPr kumimoji="1" lang="ja-JP" altLang="en-US" sz="1480" dirty="0">
              <a:solidFill>
                <a:schemeClr val="tx1"/>
              </a:solidFill>
            </a:endParaRPr>
          </a:p>
        </p:txBody>
      </p:sp>
      <p:sp>
        <p:nvSpPr>
          <p:cNvPr id="9" name="テキスト ボックス 8">
            <a:extLst>
              <a:ext uri="{FF2B5EF4-FFF2-40B4-BE49-F238E27FC236}">
                <a16:creationId xmlns:a16="http://schemas.microsoft.com/office/drawing/2014/main" id="{DBB040B8-44C9-46FB-8888-97193C3AA666}"/>
              </a:ext>
            </a:extLst>
          </p:cNvPr>
          <p:cNvSpPr txBox="1"/>
          <p:nvPr/>
        </p:nvSpPr>
        <p:spPr>
          <a:xfrm>
            <a:off x="101213" y="602350"/>
            <a:ext cx="1441420" cy="307777"/>
          </a:xfrm>
          <a:prstGeom prst="rect">
            <a:avLst/>
          </a:prstGeom>
          <a:noFill/>
        </p:spPr>
        <p:txBody>
          <a:bodyPr wrap="none" rtlCol="0">
            <a:spAutoFit/>
          </a:bodyPr>
          <a:lstStyle/>
          <a:p>
            <a:r>
              <a:rPr kumimoji="1" lang="en-US" altLang="ja-JP" sz="1400" b="1" dirty="0"/>
              <a:t>【</a:t>
            </a:r>
            <a:r>
              <a:rPr kumimoji="1" lang="ja-JP" altLang="en-US" sz="1400" b="1" dirty="0"/>
              <a:t>全体評価項目</a:t>
            </a:r>
            <a:r>
              <a:rPr kumimoji="1" lang="en-US" altLang="ja-JP" sz="1400" b="1" dirty="0"/>
              <a:t>】</a:t>
            </a:r>
            <a:endParaRPr kumimoji="1" lang="ja-JP" altLang="en-US" sz="1400" b="1" dirty="0"/>
          </a:p>
        </p:txBody>
      </p:sp>
    </p:spTree>
    <p:extLst>
      <p:ext uri="{BB962C8B-B14F-4D97-AF65-F5344CB8AC3E}">
        <p14:creationId xmlns:p14="http://schemas.microsoft.com/office/powerpoint/2010/main" val="3921492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905"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06"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000" dirty="0">
                <a:solidFill>
                  <a:srgbClr val="FFFFFF"/>
                </a:solidFill>
                <a:latin typeface="Arial"/>
                <a:ea typeface="ＭＳ Ｐゴシック"/>
              </a:rPr>
              <a:t>4</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909" name="Rectangle 66"/>
          <p:cNvSpPr>
            <a:spLocks noChangeArrowheads="1"/>
          </p:cNvSpPr>
          <p:nvPr/>
        </p:nvSpPr>
        <p:spPr>
          <a:xfrm>
            <a:off x="251521" y="1043563"/>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48</a:t>
            </a:r>
            <a:endParaRPr kumimoji="1" lang="ja-JP" altLang="en-US" sz="1480" dirty="0">
              <a:solidFill>
                <a:schemeClr val="tx1"/>
              </a:solidFill>
            </a:endParaRPr>
          </a:p>
        </p:txBody>
      </p:sp>
      <p:sp>
        <p:nvSpPr>
          <p:cNvPr id="9" name="テキスト ボックス 8">
            <a:extLst>
              <a:ext uri="{FF2B5EF4-FFF2-40B4-BE49-F238E27FC236}">
                <a16:creationId xmlns:a16="http://schemas.microsoft.com/office/drawing/2014/main" id="{1B216A1E-EC7B-4FCE-965B-09A10846F825}"/>
              </a:ext>
            </a:extLst>
          </p:cNvPr>
          <p:cNvSpPr txBox="1"/>
          <p:nvPr/>
        </p:nvSpPr>
        <p:spPr>
          <a:xfrm>
            <a:off x="101213" y="602350"/>
            <a:ext cx="1800493" cy="307777"/>
          </a:xfrm>
          <a:prstGeom prst="rect">
            <a:avLst/>
          </a:prstGeom>
          <a:noFill/>
        </p:spPr>
        <p:txBody>
          <a:bodyPr wrap="none" rtlCol="0">
            <a:spAutoFit/>
          </a:bodyPr>
          <a:lstStyle/>
          <a:p>
            <a:r>
              <a:rPr kumimoji="1" lang="en-US" altLang="ja-JP" sz="1400" b="1" dirty="0"/>
              <a:t>【</a:t>
            </a:r>
            <a:r>
              <a:rPr lang="zh-TW" altLang="en-US" sz="1400" b="1" dirty="0"/>
              <a:t>重点取組評価項目</a:t>
            </a:r>
            <a:r>
              <a:rPr kumimoji="1" lang="en-US" altLang="ja-JP" sz="1400" b="1" dirty="0"/>
              <a:t>】</a:t>
            </a:r>
            <a:endParaRPr kumimoji="1" lang="ja-JP" altLang="en-US" sz="1400" b="1" dirty="0"/>
          </a:p>
        </p:txBody>
      </p:sp>
    </p:spTree>
    <p:extLst>
      <p:ext uri="{BB962C8B-B14F-4D97-AF65-F5344CB8AC3E}">
        <p14:creationId xmlns:p14="http://schemas.microsoft.com/office/powerpoint/2010/main" val="8902962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提案内容（補足資料）</a:t>
            </a:r>
          </a:p>
        </p:txBody>
      </p:sp>
      <p:sp>
        <p:nvSpPr>
          <p:cNvPr id="192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28" name="正方形/長方形 11"/>
          <p:cNvSpPr/>
          <p:nvPr/>
        </p:nvSpPr>
        <p:spPr>
          <a:xfrm>
            <a:off x="7559432" y="646963"/>
            <a:ext cx="1369785"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5</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ページ以内で記載</a:t>
            </a:r>
          </a:p>
        </p:txBody>
      </p:sp>
      <p:sp>
        <p:nvSpPr>
          <p:cNvPr id="1930" name="Text Box 4"/>
          <p:cNvSpPr txBox="1">
            <a:spLocks noChangeArrowheads="1"/>
          </p:cNvSpPr>
          <p:nvPr/>
        </p:nvSpPr>
        <p:spPr>
          <a:xfrm>
            <a:off x="160971" y="743379"/>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p>
        </p:txBody>
      </p:sp>
      <p:sp>
        <p:nvSpPr>
          <p:cNvPr id="1931" name="Rectangle 66"/>
          <p:cNvSpPr>
            <a:spLocks noChangeArrowheads="1"/>
          </p:cNvSpPr>
          <p:nvPr/>
        </p:nvSpPr>
        <p:spPr>
          <a:xfrm>
            <a:off x="251521" y="1147572"/>
            <a:ext cx="8677696" cy="625244"/>
          </a:xfrm>
          <a:prstGeom prst="rect">
            <a:avLst/>
          </a:prstGeom>
          <a:noFill/>
          <a:ln w="19050">
            <a:no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＊前述いただいた上記審査基準に対する各記載項目について、補足資料として図表や説明等のエビデンスがある場合は、簡潔に記載してください。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＊各審査基準について、指定ページ数の範囲内で、申請者の記載しやすい構成で自由に記載ください。</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49</a:t>
            </a:r>
            <a:endParaRPr kumimoji="1" lang="ja-JP" altLang="en-US" sz="1480" dirty="0">
              <a:solidFill>
                <a:schemeClr val="tx1"/>
              </a:solidFill>
            </a:endParaRPr>
          </a:p>
        </p:txBody>
      </p:sp>
    </p:spTree>
    <p:extLst>
      <p:ext uri="{BB962C8B-B14F-4D97-AF65-F5344CB8AC3E}">
        <p14:creationId xmlns:p14="http://schemas.microsoft.com/office/powerpoint/2010/main" val="190172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事業実績</a:t>
            </a:r>
          </a:p>
        </p:txBody>
      </p:sp>
      <p:sp>
        <p:nvSpPr>
          <p:cNvPr id="193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39" name="正方形/長方形 6"/>
          <p:cNvSpPr/>
          <p:nvPr/>
        </p:nvSpPr>
        <p:spPr>
          <a:xfrm>
            <a:off x="251520" y="681522"/>
            <a:ext cx="8640960" cy="276999"/>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類似事業の実績があれば、記載してください</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graphicFrame>
        <p:nvGraphicFramePr>
          <p:cNvPr id="1940" name="表 2"/>
          <p:cNvGraphicFramePr>
            <a:graphicFrameLocks noGrp="1"/>
          </p:cNvGraphicFramePr>
          <p:nvPr/>
        </p:nvGraphicFramePr>
        <p:xfrm>
          <a:off x="251520" y="1268760"/>
          <a:ext cx="8640960" cy="4831927"/>
        </p:xfrm>
        <a:graphic>
          <a:graphicData uri="http://schemas.openxmlformats.org/drawingml/2006/table">
            <a:tbl>
              <a:tblPr firstRow="1" bandRow="1">
                <a:tableStyleId>{5C22544A-7EE6-4342-B048-85BDC9FD1C3A}</a:tableStyleId>
              </a:tblPr>
              <a:tblGrid>
                <a:gridCol w="2160240">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2160240">
                  <a:extLst>
                    <a:ext uri="{9D8B030D-6E8A-4147-A177-3AD203B41FA5}">
                      <a16:colId xmlns:a16="http://schemas.microsoft.com/office/drawing/2014/main" val="20003"/>
                    </a:ext>
                  </a:extLst>
                </a:gridCol>
              </a:tblGrid>
              <a:tr h="216024">
                <a:tc>
                  <a:txBody>
                    <a:bodyPr/>
                    <a:lstStyle/>
                    <a:p>
                      <a:pPr algn="ctr"/>
                      <a:r>
                        <a:rPr kumimoji="1" lang="ja-JP" altLang="en-US" sz="1200" b="0" dirty="0">
                          <a:solidFill>
                            <a:sysClr val="windowText" lastClr="000000"/>
                          </a:solidFill>
                        </a:rPr>
                        <a:t>事業名</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事業概要</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実施年度</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発注者等</a:t>
                      </a:r>
                      <a:endParaRPr kumimoji="1" lang="en-US" altLang="ja-JP" sz="1200" b="0" dirty="0">
                        <a:solidFill>
                          <a:sysClr val="windowText" lastClr="000000"/>
                        </a:solidFill>
                      </a:endParaRPr>
                    </a:p>
                    <a:p>
                      <a:pPr algn="ctr"/>
                      <a:r>
                        <a:rPr kumimoji="1" lang="ja-JP" altLang="en-US" sz="1200" b="0" dirty="0">
                          <a:solidFill>
                            <a:sysClr val="windowText" lastClr="000000"/>
                          </a:solidFill>
                        </a:rPr>
                        <a:t>（自主事業の場合はその旨）</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624961">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624961">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624961">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941" name="正方形/長方形 7"/>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50</a:t>
            </a:r>
            <a:endParaRPr kumimoji="1" lang="ja-JP" altLang="en-US" sz="1480" dirty="0">
              <a:solidFill>
                <a:schemeClr val="tx1"/>
              </a:solidFill>
            </a:endParaRPr>
          </a:p>
        </p:txBody>
      </p:sp>
    </p:spTree>
    <p:extLst>
      <p:ext uri="{BB962C8B-B14F-4D97-AF65-F5344CB8AC3E}">
        <p14:creationId xmlns:p14="http://schemas.microsoft.com/office/powerpoint/2010/main" val="3252777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8"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スケジュール</a:t>
            </a:r>
          </a:p>
        </p:txBody>
      </p:sp>
      <p:sp>
        <p:nvSpPr>
          <p:cNvPr id="1949" name="正方形/長方形 34"/>
          <p:cNvSpPr/>
          <p:nvPr/>
        </p:nvSpPr>
        <p:spPr>
          <a:xfrm>
            <a:off x="277104" y="644063"/>
            <a:ext cx="8615376" cy="86177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＊提案内容の進め方の詳細が分かるように記入ください。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1950"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951" name="表 1"/>
          <p:cNvGraphicFramePr>
            <a:graphicFrameLocks noGrp="1"/>
          </p:cNvGraphicFramePr>
          <p:nvPr/>
        </p:nvGraphicFramePr>
        <p:xfrm>
          <a:off x="277104" y="1340768"/>
          <a:ext cx="8615376" cy="4248467"/>
        </p:xfrm>
        <a:graphic>
          <a:graphicData uri="http://schemas.openxmlformats.org/drawingml/2006/table">
            <a:tbl>
              <a:tblPr firstRow="1" firstCol="1" bandRow="1">
                <a:tableStyleId>{5C22544A-7EE6-4342-B048-85BDC9FD1C3A}</a:tableStyleId>
              </a:tblPr>
              <a:tblGrid>
                <a:gridCol w="3122383">
                  <a:extLst>
                    <a:ext uri="{9D8B030D-6E8A-4147-A177-3AD203B41FA5}">
                      <a16:colId xmlns:a16="http://schemas.microsoft.com/office/drawing/2014/main" val="20000"/>
                    </a:ext>
                  </a:extLst>
                </a:gridCol>
                <a:gridCol w="499027">
                  <a:extLst>
                    <a:ext uri="{9D8B030D-6E8A-4147-A177-3AD203B41FA5}">
                      <a16:colId xmlns:a16="http://schemas.microsoft.com/office/drawing/2014/main" val="20001"/>
                    </a:ext>
                  </a:extLst>
                </a:gridCol>
                <a:gridCol w="499027">
                  <a:extLst>
                    <a:ext uri="{9D8B030D-6E8A-4147-A177-3AD203B41FA5}">
                      <a16:colId xmlns:a16="http://schemas.microsoft.com/office/drawing/2014/main" val="20002"/>
                    </a:ext>
                  </a:extLst>
                </a:gridCol>
                <a:gridCol w="499027">
                  <a:extLst>
                    <a:ext uri="{9D8B030D-6E8A-4147-A177-3AD203B41FA5}">
                      <a16:colId xmlns:a16="http://schemas.microsoft.com/office/drawing/2014/main" val="20003"/>
                    </a:ext>
                  </a:extLst>
                </a:gridCol>
                <a:gridCol w="499027">
                  <a:extLst>
                    <a:ext uri="{9D8B030D-6E8A-4147-A177-3AD203B41FA5}">
                      <a16:colId xmlns:a16="http://schemas.microsoft.com/office/drawing/2014/main" val="20004"/>
                    </a:ext>
                  </a:extLst>
                </a:gridCol>
                <a:gridCol w="499951">
                  <a:extLst>
                    <a:ext uri="{9D8B030D-6E8A-4147-A177-3AD203B41FA5}">
                      <a16:colId xmlns:a16="http://schemas.microsoft.com/office/drawing/2014/main" val="20005"/>
                    </a:ext>
                  </a:extLst>
                </a:gridCol>
                <a:gridCol w="499951">
                  <a:extLst>
                    <a:ext uri="{9D8B030D-6E8A-4147-A177-3AD203B41FA5}">
                      <a16:colId xmlns:a16="http://schemas.microsoft.com/office/drawing/2014/main" val="20006"/>
                    </a:ext>
                  </a:extLst>
                </a:gridCol>
                <a:gridCol w="499027">
                  <a:extLst>
                    <a:ext uri="{9D8B030D-6E8A-4147-A177-3AD203B41FA5}">
                      <a16:colId xmlns:a16="http://schemas.microsoft.com/office/drawing/2014/main" val="20007"/>
                    </a:ext>
                  </a:extLst>
                </a:gridCol>
                <a:gridCol w="499027">
                  <a:extLst>
                    <a:ext uri="{9D8B030D-6E8A-4147-A177-3AD203B41FA5}">
                      <a16:colId xmlns:a16="http://schemas.microsoft.com/office/drawing/2014/main" val="20008"/>
                    </a:ext>
                  </a:extLst>
                </a:gridCol>
                <a:gridCol w="499027">
                  <a:extLst>
                    <a:ext uri="{9D8B030D-6E8A-4147-A177-3AD203B41FA5}">
                      <a16:colId xmlns:a16="http://schemas.microsoft.com/office/drawing/2014/main" val="20009"/>
                    </a:ext>
                  </a:extLst>
                </a:gridCol>
                <a:gridCol w="499951">
                  <a:extLst>
                    <a:ext uri="{9D8B030D-6E8A-4147-A177-3AD203B41FA5}">
                      <a16:colId xmlns:a16="http://schemas.microsoft.com/office/drawing/2014/main" val="20010"/>
                    </a:ext>
                  </a:extLst>
                </a:gridCol>
                <a:gridCol w="499951">
                  <a:extLst>
                    <a:ext uri="{9D8B030D-6E8A-4147-A177-3AD203B41FA5}">
                      <a16:colId xmlns:a16="http://schemas.microsoft.com/office/drawing/2014/main" val="20011"/>
                    </a:ext>
                  </a:extLst>
                </a:gridCol>
              </a:tblGrid>
              <a:tr h="328617">
                <a:tc rowSpan="2">
                  <a:txBody>
                    <a:bodyPr/>
                    <a:lstStyle/>
                    <a:p>
                      <a:pPr algn="ctr">
                        <a:lnSpc>
                          <a:spcPts val="1810"/>
                        </a:lnSpc>
                        <a:spcAft>
                          <a:spcPts val="0"/>
                        </a:spcAft>
                      </a:pPr>
                      <a:r>
                        <a:rPr lang="ja-JP" sz="1200" b="0" kern="100" dirty="0">
                          <a:solidFill>
                            <a:schemeClr val="tx1"/>
                          </a:solidFill>
                          <a:effectLst/>
                        </a:rPr>
                        <a:t>実施項目</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gridSpan="11">
                  <a:txBody>
                    <a:bodyPr/>
                    <a:lstStyle/>
                    <a:p>
                      <a:pPr algn="ctr">
                        <a:lnSpc>
                          <a:spcPts val="1810"/>
                        </a:lnSpc>
                        <a:spcAft>
                          <a:spcPts val="0"/>
                        </a:spcAft>
                      </a:pPr>
                      <a:r>
                        <a:rPr lang="ja-JP" sz="1200" b="0" kern="100" dirty="0">
                          <a:solidFill>
                            <a:schemeClr val="tx1"/>
                          </a:solidFill>
                          <a:effectLst/>
                        </a:rPr>
                        <a:t>令和２年度</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8976">
                <a:tc vMerge="1">
                  <a:txBody>
                    <a:bodyPr/>
                    <a:lstStyle/>
                    <a:p>
                      <a:endParaRPr kumimoji="1" lang="ja-JP" altLang="en-US"/>
                    </a:p>
                  </a:txBody>
                  <a:tcPr/>
                </a:tc>
                <a:tc>
                  <a:txBody>
                    <a:bodyPr/>
                    <a:lstStyle/>
                    <a:p>
                      <a:pPr algn="ctr">
                        <a:lnSpc>
                          <a:spcPts val="1810"/>
                        </a:lnSpc>
                        <a:spcAft>
                          <a:spcPts val="0"/>
                        </a:spcAft>
                      </a:pPr>
                      <a:r>
                        <a:rPr lang="en-US" sz="1200" b="0" kern="100" dirty="0">
                          <a:solidFill>
                            <a:schemeClr val="tx1"/>
                          </a:solidFill>
                          <a:effectLst/>
                        </a:rPr>
                        <a:t>4</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5</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6</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7</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8</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9</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10</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11</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12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1</a:t>
                      </a:r>
                      <a:r>
                        <a:rPr lang="ja-JP" sz="1200" b="0" kern="100" dirty="0">
                          <a:solidFill>
                            <a:schemeClr val="tx1"/>
                          </a:solidFill>
                          <a:effectLst/>
                        </a:rPr>
                        <a:t>月</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2</a:t>
                      </a:r>
                      <a:r>
                        <a:rPr lang="ja-JP" sz="1200" b="0" kern="100">
                          <a:solidFill>
                            <a:schemeClr val="tx1"/>
                          </a:solidFill>
                          <a:effectLst/>
                        </a:rPr>
                        <a:t>月</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338976">
                <a:tc>
                  <a:txBody>
                    <a:bodyPr/>
                    <a:lstStyle/>
                    <a:p>
                      <a:pPr algn="just">
                        <a:lnSpc>
                          <a:spcPts val="1810"/>
                        </a:lnSpc>
                        <a:spcAft>
                          <a:spcPts val="0"/>
                        </a:spcAft>
                      </a:pPr>
                      <a:r>
                        <a:rPr lang="ja-JP" sz="1200" b="0" kern="100" dirty="0">
                          <a:solidFill>
                            <a:schemeClr val="tx1"/>
                          </a:solidFill>
                          <a:effectLst/>
                        </a:rPr>
                        <a:t>１．〇〇〇〇〇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28617">
                <a:tc>
                  <a:txBody>
                    <a:bodyPr/>
                    <a:lstStyle/>
                    <a:p>
                      <a:pPr algn="just">
                        <a:lnSpc>
                          <a:spcPts val="1810"/>
                        </a:lnSpc>
                        <a:spcAft>
                          <a:spcPts val="0"/>
                        </a:spcAft>
                      </a:pPr>
                      <a:r>
                        <a:rPr lang="ja-JP" altLang="en-US" sz="1200" b="0" kern="100" dirty="0">
                          <a:solidFill>
                            <a:schemeClr val="tx1"/>
                          </a:solidFill>
                          <a:effectLst/>
                        </a:rPr>
                        <a:t>　（１）〇</a:t>
                      </a:r>
                      <a:r>
                        <a:rPr lang="ja-JP" sz="1200" b="0" kern="100" dirty="0">
                          <a:solidFill>
                            <a:schemeClr val="tx1"/>
                          </a:solidFill>
                          <a:effectLst/>
                        </a:rPr>
                        <a:t>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328617">
                <a:tc>
                  <a:txBody>
                    <a:bodyPr/>
                    <a:lstStyle/>
                    <a:p>
                      <a:pPr algn="just">
                        <a:lnSpc>
                          <a:spcPts val="1810"/>
                        </a:lnSpc>
                        <a:spcAft>
                          <a:spcPts val="0"/>
                        </a:spcAft>
                      </a:pPr>
                      <a:r>
                        <a:rPr lang="ja-JP" altLang="en-US" sz="1200" b="0" kern="100" dirty="0">
                          <a:solidFill>
                            <a:schemeClr val="tx1"/>
                          </a:solidFill>
                          <a:effectLst/>
                        </a:rPr>
                        <a:t>　（２）</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86995">
                <a:tc>
                  <a:txBody>
                    <a:bodyPr/>
                    <a:lstStyle/>
                    <a:p>
                      <a:pPr algn="just">
                        <a:lnSpc>
                          <a:spcPts val="1810"/>
                        </a:lnSpc>
                        <a:spcAft>
                          <a:spcPts val="0"/>
                        </a:spcAft>
                      </a:pPr>
                      <a:r>
                        <a:rPr lang="ja-JP" altLang="en-US" sz="1200" b="0" kern="100" dirty="0">
                          <a:solidFill>
                            <a:schemeClr val="tx1"/>
                          </a:solidFill>
                          <a:effectLst/>
                        </a:rPr>
                        <a:t>　（３）</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24851">
                <a:tc>
                  <a:txBody>
                    <a:bodyPr/>
                    <a:lstStyle/>
                    <a:p>
                      <a:pPr algn="just">
                        <a:lnSpc>
                          <a:spcPts val="1810"/>
                        </a:lnSpc>
                        <a:spcAft>
                          <a:spcPts val="0"/>
                        </a:spcAft>
                      </a:pPr>
                      <a:r>
                        <a:rPr lang="ja-JP" sz="1200" b="0" kern="100" dirty="0">
                          <a:solidFill>
                            <a:schemeClr val="tx1"/>
                          </a:solidFill>
                          <a:effectLst/>
                        </a:rPr>
                        <a:t>２．〇〇〇〇〇〇〇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342741">
                <a:tc>
                  <a:txBody>
                    <a:bodyPr/>
                    <a:lstStyle/>
                    <a:p>
                      <a:pPr algn="just">
                        <a:lnSpc>
                          <a:spcPts val="1810"/>
                        </a:lnSpc>
                        <a:spcAft>
                          <a:spcPts val="0"/>
                        </a:spcAft>
                      </a:pPr>
                      <a:r>
                        <a:rPr lang="ja-JP" altLang="en-US" sz="1200" b="0" kern="100" dirty="0">
                          <a:solidFill>
                            <a:schemeClr val="tx1"/>
                          </a:solidFill>
                          <a:effectLst/>
                        </a:rPr>
                        <a:t>　（１）</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360632">
                <a:tc>
                  <a:txBody>
                    <a:bodyPr/>
                    <a:lstStyle/>
                    <a:p>
                      <a:pPr algn="just">
                        <a:lnSpc>
                          <a:spcPts val="1810"/>
                        </a:lnSpc>
                        <a:spcAft>
                          <a:spcPts val="0"/>
                        </a:spcAft>
                      </a:pPr>
                      <a:r>
                        <a:rPr lang="ja-JP" altLang="en-US" sz="1200" b="0" kern="100" dirty="0">
                          <a:solidFill>
                            <a:schemeClr val="tx1"/>
                          </a:solidFill>
                          <a:effectLst/>
                        </a:rPr>
                        <a:t>　（２）</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319184">
                <a:tc>
                  <a:txBody>
                    <a:bodyPr/>
                    <a:lstStyle/>
                    <a:p>
                      <a:pPr algn="just">
                        <a:lnSpc>
                          <a:spcPts val="1810"/>
                        </a:lnSpc>
                        <a:spcAft>
                          <a:spcPts val="0"/>
                        </a:spcAft>
                      </a:pPr>
                      <a:r>
                        <a:rPr lang="ja-JP" sz="1200" b="0" kern="100" dirty="0">
                          <a:solidFill>
                            <a:schemeClr val="tx1"/>
                          </a:solidFill>
                          <a:effectLst/>
                        </a:rPr>
                        <a:t>３．〇〇〇〇〇〇〇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353098">
                <a:tc>
                  <a:txBody>
                    <a:bodyPr/>
                    <a:lstStyle/>
                    <a:p>
                      <a:pPr algn="just">
                        <a:lnSpc>
                          <a:spcPts val="1810"/>
                        </a:lnSpc>
                        <a:spcAft>
                          <a:spcPts val="0"/>
                        </a:spcAft>
                      </a:pPr>
                      <a:r>
                        <a:rPr lang="ja-JP" altLang="en-US" sz="1200" b="0" kern="100" dirty="0">
                          <a:solidFill>
                            <a:schemeClr val="tx1"/>
                          </a:solidFill>
                          <a:effectLst/>
                        </a:rPr>
                        <a:t>　（１）</a:t>
                      </a:r>
                      <a:r>
                        <a:rPr lang="ja-JP" sz="1200" b="0" kern="100" dirty="0">
                          <a:solidFill>
                            <a:schemeClr val="tx1"/>
                          </a:solidFill>
                          <a:effectLst/>
                        </a:rPr>
                        <a:t>〇〇〇〇〇〇〇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endParaRPr lang="en-US" sz="1200" b="0" kern="100" dirty="0">
                        <a:solidFill>
                          <a:schemeClr val="tx1"/>
                        </a:solidFill>
                        <a:effectLst/>
                        <a:latin typeface="ＭＳ ゴシック" panose="020B0609070205080204" pitchFamily="49" charset="-128"/>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97163">
                <a:tc>
                  <a:txBody>
                    <a:bodyPr/>
                    <a:lstStyle/>
                    <a:p>
                      <a:pPr algn="just">
                        <a:lnSpc>
                          <a:spcPts val="1810"/>
                        </a:lnSpc>
                        <a:spcAft>
                          <a:spcPts val="0"/>
                        </a:spcAft>
                      </a:pPr>
                      <a:r>
                        <a:rPr lang="ja-JP" sz="1200" b="0" kern="100" dirty="0">
                          <a:solidFill>
                            <a:schemeClr val="tx1"/>
                          </a:solidFill>
                          <a:effectLst/>
                        </a:rPr>
                        <a:t>○○会議日程</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ja-JP" sz="1200" b="0" kern="100">
                          <a:solidFill>
                            <a:schemeClr val="tx1"/>
                          </a:solidFill>
                          <a:effectLst/>
                        </a:rPr>
                        <a:t>○</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ctr">
                        <a:lnSpc>
                          <a:spcPts val="1810"/>
                        </a:lnSpc>
                        <a:spcAft>
                          <a:spcPts val="0"/>
                        </a:spcAft>
                      </a:pPr>
                      <a:r>
                        <a:rPr lang="en-US" sz="1200" b="0" kern="10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33020" marR="33020" marT="0" marB="0">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bl>
          </a:graphicData>
        </a:graphic>
      </p:graphicFrame>
      <p:sp>
        <p:nvSpPr>
          <p:cNvPr id="1952" name="直線コネクタ 39"/>
          <p:cNvSpPr>
            <a:spLocks noChangeShapeType="1"/>
          </p:cNvSpPr>
          <p:nvPr/>
        </p:nvSpPr>
        <p:spPr>
          <a:xfrm>
            <a:off x="3995936" y="2780928"/>
            <a:ext cx="3228912"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3" name="直線コネクタ 38"/>
          <p:cNvSpPr>
            <a:spLocks noChangeShapeType="1"/>
          </p:cNvSpPr>
          <p:nvPr/>
        </p:nvSpPr>
        <p:spPr>
          <a:xfrm>
            <a:off x="7067397" y="4149080"/>
            <a:ext cx="158652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4" name="直線コネクタ 37"/>
          <p:cNvSpPr>
            <a:spLocks noChangeShapeType="1"/>
          </p:cNvSpPr>
          <p:nvPr/>
        </p:nvSpPr>
        <p:spPr>
          <a:xfrm>
            <a:off x="6654591" y="3140968"/>
            <a:ext cx="1586524"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5" name="直線コネクタ 36"/>
          <p:cNvSpPr>
            <a:spLocks noChangeShapeType="1"/>
          </p:cNvSpPr>
          <p:nvPr/>
        </p:nvSpPr>
        <p:spPr>
          <a:xfrm>
            <a:off x="3491880" y="2459539"/>
            <a:ext cx="239095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6" name="直線コネクタ 35"/>
          <p:cNvSpPr>
            <a:spLocks noChangeShapeType="1"/>
          </p:cNvSpPr>
          <p:nvPr/>
        </p:nvSpPr>
        <p:spPr>
          <a:xfrm>
            <a:off x="5543005" y="4869160"/>
            <a:ext cx="197756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7" name="直線コネクタ 34"/>
          <p:cNvSpPr>
            <a:spLocks noChangeShapeType="1"/>
          </p:cNvSpPr>
          <p:nvPr/>
        </p:nvSpPr>
        <p:spPr>
          <a:xfrm>
            <a:off x="6531790" y="3861048"/>
            <a:ext cx="1977569"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8" name="Rectangle 7"/>
          <p:cNvSpPr>
            <a:spLocks noChangeArrowheads="1"/>
          </p:cNvSpPr>
          <p:nvPr/>
        </p:nvSpPr>
        <p:spPr>
          <a:xfrm>
            <a:off x="755576" y="1545139"/>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59" name="Rectangle 8"/>
          <p:cNvSpPr>
            <a:spLocks noChangeArrowheads="1"/>
          </p:cNvSpPr>
          <p:nvPr/>
        </p:nvSpPr>
        <p:spPr>
          <a:xfrm>
            <a:off x="755576" y="2002339"/>
            <a:ext cx="9144000" cy="457200"/>
          </a:xfrm>
          <a:prstGeom prst="rect">
            <a:avLst/>
          </a:prstGeom>
          <a:noFill/>
          <a:ln>
            <a:noFill/>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960" name="正方形/長方形 16"/>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6" name="正方形/長方形 15"/>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51</a:t>
            </a:r>
            <a:endParaRPr kumimoji="1" lang="ja-JP" altLang="en-US" sz="1480" dirty="0">
              <a:solidFill>
                <a:schemeClr val="tx1"/>
              </a:solidFill>
            </a:endParaRPr>
          </a:p>
        </p:txBody>
      </p:sp>
    </p:spTree>
    <p:extLst>
      <p:ext uri="{BB962C8B-B14F-4D97-AF65-F5344CB8AC3E}">
        <p14:creationId xmlns:p14="http://schemas.microsoft.com/office/powerpoint/2010/main" val="7087499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6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69" name="正方形/長方形 3"/>
          <p:cNvSpPr/>
          <p:nvPr/>
        </p:nvSpPr>
        <p:spPr>
          <a:xfrm>
            <a:off x="179512" y="663188"/>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全体スキーム図</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70" name="正方形/長方形 34"/>
          <p:cNvSpPr/>
          <p:nvPr/>
        </p:nvSpPr>
        <p:spPr>
          <a:xfrm>
            <a:off x="251520" y="934136"/>
            <a:ext cx="8615376" cy="461665"/>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事業者以外に本事業に関わる主体（自治体、事業者、学識有識者等）が存在する場合には、主体名及び役割（本事業及び新しいモビリティサービス社会実装時）を明記した全体スキーム図を明記すること。</a:t>
            </a:r>
          </a:p>
        </p:txBody>
      </p:sp>
      <p:sp>
        <p:nvSpPr>
          <p:cNvPr id="1971"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973" name="Rectangle 66"/>
          <p:cNvSpPr>
            <a:spLocks noChangeArrowheads="1"/>
          </p:cNvSpPr>
          <p:nvPr/>
        </p:nvSpPr>
        <p:spPr>
          <a:xfrm>
            <a:off x="107504" y="1534620"/>
            <a:ext cx="8906078" cy="2182412"/>
          </a:xfrm>
          <a:prstGeom prst="rect">
            <a:avLst/>
          </a:prstGeom>
          <a:noFill/>
          <a:ln w="12700">
            <a:solidFill>
              <a:srgbClr val="00B0F0"/>
            </a:solidFill>
            <a:miter lim="800000"/>
            <a:headEnd/>
            <a:tailEnd/>
          </a:ln>
        </p:spPr>
        <p:txBody>
          <a:bodyPr wrap="non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全体スキーム図</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52</a:t>
            </a:r>
            <a:endParaRPr kumimoji="1" lang="ja-JP" altLang="en-US" sz="1480" dirty="0">
              <a:solidFill>
                <a:schemeClr val="tx1"/>
              </a:solidFill>
            </a:endParaRPr>
          </a:p>
        </p:txBody>
      </p:sp>
      <p:graphicFrame>
        <p:nvGraphicFramePr>
          <p:cNvPr id="11" name="表 2">
            <a:extLst>
              <a:ext uri="{FF2B5EF4-FFF2-40B4-BE49-F238E27FC236}">
                <a16:creationId xmlns:a16="http://schemas.microsoft.com/office/drawing/2014/main" id="{A1F8405A-0B53-414B-9275-AA5412114A1C}"/>
              </a:ext>
            </a:extLst>
          </p:cNvPr>
          <p:cNvGraphicFramePr>
            <a:graphicFrameLocks noGrp="1"/>
          </p:cNvGraphicFramePr>
          <p:nvPr>
            <p:extLst>
              <p:ext uri="{D42A27DB-BD31-4B8C-83A1-F6EECF244321}">
                <p14:modId xmlns:p14="http://schemas.microsoft.com/office/powerpoint/2010/main" val="3009317383"/>
              </p:ext>
            </p:extLst>
          </p:nvPr>
        </p:nvGraphicFramePr>
        <p:xfrm>
          <a:off x="107504" y="3933056"/>
          <a:ext cx="8906078" cy="2615464"/>
        </p:xfrm>
        <a:graphic>
          <a:graphicData uri="http://schemas.openxmlformats.org/drawingml/2006/table">
            <a:tbl>
              <a:tblPr firstRow="1" bandRow="1">
                <a:tableStyleId>{5C22544A-7EE6-4342-B048-85BDC9FD1C3A}</a:tableStyleId>
              </a:tblPr>
              <a:tblGrid>
                <a:gridCol w="1024682">
                  <a:extLst>
                    <a:ext uri="{9D8B030D-6E8A-4147-A177-3AD203B41FA5}">
                      <a16:colId xmlns:a16="http://schemas.microsoft.com/office/drawing/2014/main" val="20000"/>
                    </a:ext>
                  </a:extLst>
                </a:gridCol>
                <a:gridCol w="2642526">
                  <a:extLst>
                    <a:ext uri="{9D8B030D-6E8A-4147-A177-3AD203B41FA5}">
                      <a16:colId xmlns:a16="http://schemas.microsoft.com/office/drawing/2014/main" val="3984131028"/>
                    </a:ext>
                  </a:extLst>
                </a:gridCol>
                <a:gridCol w="2619435">
                  <a:extLst>
                    <a:ext uri="{9D8B030D-6E8A-4147-A177-3AD203B41FA5}">
                      <a16:colId xmlns:a16="http://schemas.microsoft.com/office/drawing/2014/main" val="4024646196"/>
                    </a:ext>
                  </a:extLst>
                </a:gridCol>
                <a:gridCol w="2619435">
                  <a:extLst>
                    <a:ext uri="{9D8B030D-6E8A-4147-A177-3AD203B41FA5}">
                      <a16:colId xmlns:a16="http://schemas.microsoft.com/office/drawing/2014/main" val="1436075965"/>
                    </a:ext>
                  </a:extLst>
                </a:gridCol>
              </a:tblGrid>
              <a:tr h="240319">
                <a:tc>
                  <a:txBody>
                    <a:bodyPr/>
                    <a:lstStyle/>
                    <a:p>
                      <a:pPr algn="ctr"/>
                      <a:r>
                        <a:rPr kumimoji="1" lang="ja-JP" altLang="en-US" sz="1200" b="0" dirty="0">
                          <a:solidFill>
                            <a:sysClr val="windowText" lastClr="000000"/>
                          </a:solidFill>
                        </a:rPr>
                        <a:t>主体</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主担当者</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本事業における役割</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担当者が本事業に期待している事項</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1"/>
                  </a:ext>
                </a:extLst>
              </a:tr>
              <a:tr h="493174">
                <a:tc>
                  <a:txBody>
                    <a:bodyPr/>
                    <a:lstStyle/>
                    <a:p>
                      <a:r>
                        <a:rPr kumimoji="1" lang="ja-JP" altLang="en-US" sz="1000" b="0" i="1" u="none" strike="noStrike" kern="1200" cap="none" spc="0" normalizeH="0" baseline="0" dirty="0">
                          <a:ln>
                            <a:noFill/>
                          </a:ln>
                          <a:solidFill>
                            <a:srgbClr val="FF0000"/>
                          </a:solidFill>
                          <a:effectLst/>
                          <a:uLnTx/>
                          <a:uFillTx/>
                          <a:latin typeface="Arial" panose="020B0604020202020204" pitchFamily="34" charset="0"/>
                          <a:ea typeface="ＭＳ Ｐゴシック" panose="020B0600070205080204" pitchFamily="50" charset="-128"/>
                          <a:cs typeface="+mn-cs"/>
                        </a:rPr>
                        <a:t>○○会社</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○○部○○課　○○　○○</a:t>
                      </a:r>
                      <a:endParaRPr kumimoji="1" lang="ja-JP" altLang="en-US" sz="1000" b="0" i="0" u="none" strike="noStrike" kern="1200" cap="none" spc="0" normalizeH="0" baseline="0" noProof="0" dirty="0">
                        <a:ln>
                          <a:noFill/>
                        </a:ln>
                        <a:solidFill>
                          <a:sysClr val="windowText" lastClr="000000"/>
                        </a:solidFill>
                        <a:effectLst/>
                        <a:uLnTx/>
                        <a:uFillTx/>
                        <a:latin typeface="Arial"/>
                        <a:ea typeface="ＭＳ Ｐゴシック"/>
                        <a:cs typeface="+mn-cs"/>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＊実証実験に使用する最適化エンジンの提供　等</a:t>
                      </a:r>
                      <a:endParaRPr kumimoji="1" lang="ja-JP" altLang="en-US" sz="1000" b="0" i="0" u="none" strike="noStrike" kern="1200" cap="none" spc="0" normalizeH="0" baseline="0" noProof="0" dirty="0">
                        <a:ln>
                          <a:noFill/>
                        </a:ln>
                        <a:solidFill>
                          <a:sysClr val="windowText" lastClr="000000"/>
                        </a:solidFill>
                        <a:effectLst/>
                        <a:uLnTx/>
                        <a:uFillTx/>
                        <a:latin typeface="Arial"/>
                        <a:ea typeface="ＭＳ Ｐゴシック"/>
                        <a:cs typeface="+mn-cs"/>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r>
                        <a:rPr kumimoji="1" lang="ja-JP" altLang="en-US"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＊社会実装における必要機能の絞り込みや想定利用者のコスト負担力の見極め　等</a:t>
                      </a:r>
                      <a:endParaRPr kumimoji="1" lang="en-US" altLang="ja-JP" sz="1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6959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36959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6959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69594">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369594">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2873516081"/>
                  </a:ext>
                </a:extLst>
              </a:tr>
            </a:tbl>
          </a:graphicData>
        </a:graphic>
      </p:graphicFrame>
    </p:spTree>
    <p:extLst>
      <p:ext uri="{BB962C8B-B14F-4D97-AF65-F5344CB8AC3E}">
        <p14:creationId xmlns:p14="http://schemas.microsoft.com/office/powerpoint/2010/main" val="1861262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0"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81"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82" name="正方形/長方形 3"/>
          <p:cNvSpPr/>
          <p:nvPr/>
        </p:nvSpPr>
        <p:spPr>
          <a:xfrm>
            <a:off x="277063" y="1862319"/>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再委託先情報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83" name="正方形/長方形 34"/>
          <p:cNvSpPr/>
          <p:nvPr/>
        </p:nvSpPr>
        <p:spPr>
          <a:xfrm>
            <a:off x="221346" y="627222"/>
            <a:ext cx="7607265" cy="120032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＊再委託を行う場合は、再委託先の名称、業務内容及び業務範囲を明記すること（事業全体の企画及び立案並びに根幹に関わる執行管理について、再委託をすることはできない）。</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＊事業費総額に対する再委託費の割合が５０％を超える場合は、相当な理由がわかる内容（募集要領の別添</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4</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「再委託費率が５０％を超える理由書」を作成し提出すること）。</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グループ企業</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委託事業事務処理マニュアル３ページに記載のグループ企業をいう。</a:t>
            </a: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との取引であることのみを選定理由とする再委託（再々委託及びそれ以下の委託を含む）は認めない。</a:t>
            </a:r>
          </a:p>
        </p:txBody>
      </p:sp>
      <p:sp>
        <p:nvSpPr>
          <p:cNvPr id="1984"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graphicFrame>
        <p:nvGraphicFramePr>
          <p:cNvPr id="1985" name="表 2"/>
          <p:cNvGraphicFramePr>
            <a:graphicFrameLocks noGrp="1"/>
          </p:cNvGraphicFramePr>
          <p:nvPr/>
        </p:nvGraphicFramePr>
        <p:xfrm>
          <a:off x="277063" y="2204864"/>
          <a:ext cx="8640960" cy="3622895"/>
        </p:xfrm>
        <a:graphic>
          <a:graphicData uri="http://schemas.openxmlformats.org/drawingml/2006/table">
            <a:tbl>
              <a:tblPr firstRow="1" bandRow="1">
                <a:tableStyleId>{5C22544A-7EE6-4342-B048-85BDC9FD1C3A}</a:tableStyleId>
              </a:tblPr>
              <a:tblGrid>
                <a:gridCol w="2468846">
                  <a:extLst>
                    <a:ext uri="{9D8B030D-6E8A-4147-A177-3AD203B41FA5}">
                      <a16:colId xmlns:a16="http://schemas.microsoft.com/office/drawing/2014/main" val="20000"/>
                    </a:ext>
                  </a:extLst>
                </a:gridCol>
                <a:gridCol w="6172114">
                  <a:extLst>
                    <a:ext uri="{9D8B030D-6E8A-4147-A177-3AD203B41FA5}">
                      <a16:colId xmlns:a16="http://schemas.microsoft.com/office/drawing/2014/main" val="20001"/>
                    </a:ext>
                  </a:extLst>
                </a:gridCol>
              </a:tblGrid>
              <a:tr h="273872">
                <a:tc>
                  <a:txBody>
                    <a:bodyPr/>
                    <a:lstStyle/>
                    <a:p>
                      <a:pPr algn="ctr"/>
                      <a:r>
                        <a:rPr kumimoji="1" lang="ja-JP" altLang="en-US" sz="1200" b="0" dirty="0">
                          <a:solidFill>
                            <a:sysClr val="windowText" lastClr="000000"/>
                          </a:solidFill>
                        </a:rPr>
                        <a:t>再委託先名称</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業務の内容及び範囲</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669715">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69715">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669715">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bl>
          </a:graphicData>
        </a:graphic>
      </p:graphicFrame>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53</a:t>
            </a:r>
            <a:endParaRPr kumimoji="1" lang="ja-JP" altLang="en-US" sz="1480" dirty="0">
              <a:solidFill>
                <a:schemeClr val="tx1"/>
              </a:solidFill>
            </a:endParaRPr>
          </a:p>
        </p:txBody>
      </p:sp>
    </p:spTree>
    <p:extLst>
      <p:ext uri="{BB962C8B-B14F-4D97-AF65-F5344CB8AC3E}">
        <p14:creationId xmlns:p14="http://schemas.microsoft.com/office/powerpoint/2010/main" val="376501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実施体制</a:t>
            </a:r>
          </a:p>
        </p:txBody>
      </p:sp>
      <p:sp>
        <p:nvSpPr>
          <p:cNvPr id="199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994" name="正方形/長方形 3"/>
          <p:cNvSpPr/>
          <p:nvPr/>
        </p:nvSpPr>
        <p:spPr>
          <a:xfrm>
            <a:off x="179512" y="805339"/>
            <a:ext cx="6342950" cy="307777"/>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業務従事者に関する情報</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graphicFrame>
        <p:nvGraphicFramePr>
          <p:cNvPr id="1995" name="表 2"/>
          <p:cNvGraphicFramePr>
            <a:graphicFrameLocks noGrp="1"/>
          </p:cNvGraphicFramePr>
          <p:nvPr/>
        </p:nvGraphicFramePr>
        <p:xfrm>
          <a:off x="179512" y="1268760"/>
          <a:ext cx="8640960" cy="2194560"/>
        </p:xfrm>
        <a:graphic>
          <a:graphicData uri="http://schemas.openxmlformats.org/drawingml/2006/table">
            <a:tbl>
              <a:tblPr firstRow="1" bandRow="1">
                <a:tableStyleId>{5C22544A-7EE6-4342-B048-85BDC9FD1C3A}</a:tableStyleId>
              </a:tblPr>
              <a:tblGrid>
                <a:gridCol w="1034846">
                  <a:extLst>
                    <a:ext uri="{9D8B030D-6E8A-4147-A177-3AD203B41FA5}">
                      <a16:colId xmlns:a16="http://schemas.microsoft.com/office/drawing/2014/main" val="20000"/>
                    </a:ext>
                  </a:extLst>
                </a:gridCol>
                <a:gridCol w="1552268">
                  <a:extLst>
                    <a:ext uri="{9D8B030D-6E8A-4147-A177-3AD203B41FA5}">
                      <a16:colId xmlns:a16="http://schemas.microsoft.com/office/drawing/2014/main" val="20001"/>
                    </a:ext>
                  </a:extLst>
                </a:gridCol>
                <a:gridCol w="1190072">
                  <a:extLst>
                    <a:ext uri="{9D8B030D-6E8A-4147-A177-3AD203B41FA5}">
                      <a16:colId xmlns:a16="http://schemas.microsoft.com/office/drawing/2014/main" val="20002"/>
                    </a:ext>
                  </a:extLst>
                </a:gridCol>
                <a:gridCol w="2431887">
                  <a:extLst>
                    <a:ext uri="{9D8B030D-6E8A-4147-A177-3AD203B41FA5}">
                      <a16:colId xmlns:a16="http://schemas.microsoft.com/office/drawing/2014/main" val="20003"/>
                    </a:ext>
                  </a:extLst>
                </a:gridCol>
                <a:gridCol w="2431887">
                  <a:extLst>
                    <a:ext uri="{9D8B030D-6E8A-4147-A177-3AD203B41FA5}">
                      <a16:colId xmlns:a16="http://schemas.microsoft.com/office/drawing/2014/main" val="20004"/>
                    </a:ext>
                  </a:extLst>
                </a:gridCol>
              </a:tblGrid>
              <a:tr h="0">
                <a:tc>
                  <a:txBody>
                    <a:bodyPr/>
                    <a:lstStyle/>
                    <a:p>
                      <a:pPr algn="ctr"/>
                      <a:r>
                        <a:rPr kumimoji="1" lang="ja-JP" altLang="en-US" sz="1200" b="0" dirty="0">
                          <a:solidFill>
                            <a:sysClr val="windowText" lastClr="000000"/>
                          </a:solidFill>
                        </a:rPr>
                        <a:t>氏名</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所属</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役職</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業務経験</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a:r>
                        <a:rPr kumimoji="1" lang="ja-JP" altLang="en-US" sz="1200" b="0" dirty="0">
                          <a:solidFill>
                            <a:sysClr val="windowText" lastClr="000000"/>
                          </a:solidFill>
                        </a:rPr>
                        <a:t>専門的知識その他の知見など</a:t>
                      </a: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0">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0">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0">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endParaRPr kumimoji="1" lang="ja-JP" altLang="en-US" sz="1200" b="0" dirty="0">
                        <a:solidFill>
                          <a:sysClr val="windowText" lastClr="000000"/>
                        </a:solidFill>
                      </a:endParaRPr>
                    </a:p>
                  </a:txBody>
                  <a:tcPr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1996" name="正方形/長方形 11"/>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998" name="Text Box 4"/>
          <p:cNvSpPr txBox="1">
            <a:spLocks noChangeArrowheads="1"/>
          </p:cNvSpPr>
          <p:nvPr/>
        </p:nvSpPr>
        <p:spPr>
          <a:xfrm>
            <a:off x="182424" y="4463105"/>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情報管理体制</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1999" name="Rectangle 66"/>
          <p:cNvSpPr>
            <a:spLocks noChangeArrowheads="1"/>
          </p:cNvSpPr>
          <p:nvPr/>
        </p:nvSpPr>
        <p:spPr>
          <a:xfrm>
            <a:off x="161921" y="4941168"/>
            <a:ext cx="8826633" cy="1296144"/>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＊受託者の情報管理体制がわかる「情報管理体制図」、情報を取扱う者の氏名、住所、生年月日、所属部署、役職等がわかる「情報取扱者名簿」を契約時に提出することを確約すること。（</a:t>
            </a:r>
            <a:r>
              <a:rPr kumimoji="1" lang="ja-JP" altLang="en-US"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募集要領の別添</a:t>
            </a:r>
            <a:r>
              <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5</a:t>
            </a:r>
            <a:r>
              <a:rPr kumimoji="1" lang="ja-JP" altLang="ja-JP" sz="1200" b="0" i="1" u="none" strike="noStrike" kern="1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にて</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提示）</a:t>
            </a:r>
            <a:endParaRPr kumimoji="1" lang="ja-JP" altLang="ja-JP" sz="1200" b="0" i="1"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54</a:t>
            </a:r>
            <a:endParaRPr kumimoji="1" lang="ja-JP" altLang="en-US" sz="1480" dirty="0">
              <a:solidFill>
                <a:schemeClr val="tx1"/>
              </a:solidFill>
            </a:endParaRPr>
          </a:p>
        </p:txBody>
      </p:sp>
    </p:spTree>
    <p:extLst>
      <p:ext uri="{BB962C8B-B14F-4D97-AF65-F5344CB8AC3E}">
        <p14:creationId xmlns:p14="http://schemas.microsoft.com/office/powerpoint/2010/main" val="1060568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２．スマートシティ関連事業への応募状況　</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graphicFrame>
        <p:nvGraphicFramePr>
          <p:cNvPr id="1231" name="表 12"/>
          <p:cNvGraphicFramePr>
            <a:graphicFrameLocks noGrp="1"/>
          </p:cNvGraphicFramePr>
          <p:nvPr>
            <p:extLst>
              <p:ext uri="{D42A27DB-BD31-4B8C-83A1-F6EECF244321}">
                <p14:modId xmlns:p14="http://schemas.microsoft.com/office/powerpoint/2010/main" val="1324487099"/>
              </p:ext>
            </p:extLst>
          </p:nvPr>
        </p:nvGraphicFramePr>
        <p:xfrm>
          <a:off x="266314" y="4340240"/>
          <a:ext cx="8554163" cy="1920240"/>
        </p:xfrm>
        <a:graphic>
          <a:graphicData uri="http://schemas.openxmlformats.org/drawingml/2006/table">
            <a:tbl>
              <a:tblPr firstRow="1" bandRow="1">
                <a:tableStyleId>{5940675A-B579-460E-94D1-54222C63F5DA}</a:tableStyleId>
              </a:tblPr>
              <a:tblGrid>
                <a:gridCol w="4127711">
                  <a:extLst>
                    <a:ext uri="{9D8B030D-6E8A-4147-A177-3AD203B41FA5}">
                      <a16:colId xmlns:a16="http://schemas.microsoft.com/office/drawing/2014/main" val="20000"/>
                    </a:ext>
                  </a:extLst>
                </a:gridCol>
                <a:gridCol w="737742">
                  <a:extLst>
                    <a:ext uri="{9D8B030D-6E8A-4147-A177-3AD203B41FA5}">
                      <a16:colId xmlns:a16="http://schemas.microsoft.com/office/drawing/2014/main" val="20001"/>
                    </a:ext>
                  </a:extLst>
                </a:gridCol>
                <a:gridCol w="737742">
                  <a:extLst>
                    <a:ext uri="{9D8B030D-6E8A-4147-A177-3AD203B41FA5}">
                      <a16:colId xmlns:a16="http://schemas.microsoft.com/office/drawing/2014/main" val="3044282376"/>
                    </a:ext>
                  </a:extLst>
                </a:gridCol>
                <a:gridCol w="737742">
                  <a:extLst>
                    <a:ext uri="{9D8B030D-6E8A-4147-A177-3AD203B41FA5}">
                      <a16:colId xmlns:a16="http://schemas.microsoft.com/office/drawing/2014/main" val="20002"/>
                    </a:ext>
                  </a:extLst>
                </a:gridCol>
                <a:gridCol w="737742">
                  <a:extLst>
                    <a:ext uri="{9D8B030D-6E8A-4147-A177-3AD203B41FA5}">
                      <a16:colId xmlns:a16="http://schemas.microsoft.com/office/drawing/2014/main" val="20003"/>
                    </a:ext>
                  </a:extLst>
                </a:gridCol>
                <a:gridCol w="737742">
                  <a:extLst>
                    <a:ext uri="{9D8B030D-6E8A-4147-A177-3AD203B41FA5}">
                      <a16:colId xmlns:a16="http://schemas.microsoft.com/office/drawing/2014/main" val="20004"/>
                    </a:ext>
                  </a:extLst>
                </a:gridCol>
                <a:gridCol w="737742">
                  <a:extLst>
                    <a:ext uri="{9D8B030D-6E8A-4147-A177-3AD203B41FA5}">
                      <a16:colId xmlns:a16="http://schemas.microsoft.com/office/drawing/2014/main" val="20005"/>
                    </a:ext>
                  </a:extLst>
                </a:gridCol>
              </a:tblGrid>
              <a:tr h="238929">
                <a:tc gridSpan="2">
                  <a:txBody>
                    <a:bodyPr/>
                    <a:lstStyle/>
                    <a:p>
                      <a:pPr algn="ctr"/>
                      <a:r>
                        <a:rPr kumimoji="1" lang="ja-JP" altLang="en-US" sz="1200" dirty="0">
                          <a:solidFill>
                            <a:schemeClr val="tx1"/>
                          </a:solidFill>
                          <a:latin typeface="+mn-ea"/>
                          <a:ea typeface="+mn-ea"/>
                        </a:rPr>
                        <a:t>今年度応募する事業</a:t>
                      </a: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gridSpan="5">
                  <a:txBody>
                    <a:bodyPr/>
                    <a:lstStyle/>
                    <a:p>
                      <a:pPr algn="ctr"/>
                      <a:r>
                        <a:rPr kumimoji="1" lang="ja-JP" altLang="en-US" sz="1200" dirty="0">
                          <a:solidFill>
                            <a:schemeClr val="tx1"/>
                          </a:solidFill>
                          <a:latin typeface="+mn-ea"/>
                          <a:ea typeface="+mn-ea"/>
                        </a:rPr>
                        <a:t>過去の採択事業</a:t>
                      </a:r>
                    </a:p>
                  </a:txBody>
                  <a:tcPr>
                    <a:solidFill>
                      <a:schemeClr val="bg1">
                        <a:lumMod val="85000"/>
                      </a:schemeClr>
                    </a:solidFill>
                  </a:tcPr>
                </a:tc>
                <a:tc hMerge="1">
                  <a:txBody>
                    <a:bodyPr/>
                    <a:lstStyle/>
                    <a:p>
                      <a:pPr algn="ctr"/>
                      <a:endParaRPr kumimoji="1" lang="ja-JP" altLang="en-US" sz="1200" dirty="0">
                        <a:solidFill>
                          <a:schemeClr val="tx1"/>
                        </a:solidFill>
                        <a:latin typeface="Meiryo UI" panose="020B0604030504040204" pitchFamily="50" charset="-128"/>
                        <a:ea typeface="Meiryo UI" panose="020B0604030504040204" pitchFamily="50" charset="-128"/>
                      </a:endParaRPr>
                    </a:p>
                  </a:txBody>
                  <a:tcPr>
                    <a:solidFill>
                      <a:schemeClr val="bg1">
                        <a:lumMod val="85000"/>
                      </a:schemeClr>
                    </a:solidFill>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h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0000"/>
                  </a:ext>
                </a:extLst>
              </a:tr>
              <a:tr h="238929">
                <a:tc>
                  <a:txBody>
                    <a:bodyPr/>
                    <a:lstStyle/>
                    <a:p>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algn="ctr"/>
                      <a:r>
                        <a:rPr kumimoji="1" lang="en-US" altLang="ja-JP" sz="1200" dirty="0">
                          <a:solidFill>
                            <a:schemeClr val="tx1"/>
                          </a:solidFill>
                          <a:latin typeface="+mn-ea"/>
                          <a:ea typeface="+mn-ea"/>
                        </a:rPr>
                        <a:t>R4</a:t>
                      </a:r>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a:solidFill>
                            <a:schemeClr val="tx1"/>
                          </a:solidFill>
                          <a:latin typeface="+mn-ea"/>
                          <a:ea typeface="+mn-ea"/>
                        </a:rPr>
                        <a:t>R3</a:t>
                      </a:r>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algn="ctr"/>
                      <a:r>
                        <a:rPr kumimoji="1" lang="en-US" altLang="ja-JP" sz="1200" dirty="0">
                          <a:solidFill>
                            <a:schemeClr val="tx1"/>
                          </a:solidFill>
                          <a:latin typeface="+mn-ea"/>
                          <a:ea typeface="+mn-ea"/>
                        </a:rPr>
                        <a:t>R2</a:t>
                      </a:r>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algn="ctr"/>
                      <a:r>
                        <a:rPr kumimoji="1" lang="en-US" altLang="ja-JP" sz="1200" dirty="0">
                          <a:solidFill>
                            <a:schemeClr val="tx1"/>
                          </a:solidFill>
                          <a:latin typeface="+mn-ea"/>
                          <a:ea typeface="+mn-ea"/>
                        </a:rPr>
                        <a:t>R1</a:t>
                      </a:r>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algn="ctr"/>
                      <a:r>
                        <a:rPr kumimoji="1" lang="en-US" altLang="ja-JP" sz="1200" dirty="0">
                          <a:solidFill>
                            <a:schemeClr val="tx1"/>
                          </a:solidFill>
                          <a:latin typeface="+mn-ea"/>
                          <a:ea typeface="+mn-ea"/>
                        </a:rPr>
                        <a:t>H30</a:t>
                      </a:r>
                      <a:endParaRPr kumimoji="1" lang="ja-JP" altLang="en-US" sz="1200" dirty="0">
                        <a:solidFill>
                          <a:schemeClr val="tx1"/>
                        </a:solidFill>
                        <a:latin typeface="+mn-ea"/>
                        <a:ea typeface="+mn-ea"/>
                      </a:endParaRPr>
                    </a:p>
                  </a:txBody>
                  <a:tcPr>
                    <a:solidFill>
                      <a:schemeClr val="bg1">
                        <a:lumMod val="85000"/>
                      </a:schemeClr>
                    </a:solidFill>
                  </a:tcPr>
                </a:tc>
                <a:tc>
                  <a:txBody>
                    <a:bodyPr/>
                    <a:lstStyle/>
                    <a:p>
                      <a:pPr algn="ctr"/>
                      <a:r>
                        <a:rPr kumimoji="1" lang="en-US" altLang="ja-JP" sz="1200" dirty="0">
                          <a:solidFill>
                            <a:schemeClr val="tx1"/>
                          </a:solidFill>
                          <a:latin typeface="+mn-ea"/>
                          <a:ea typeface="+mn-ea"/>
                        </a:rPr>
                        <a:t>H29</a:t>
                      </a:r>
                      <a:endParaRPr kumimoji="1" lang="ja-JP" altLang="en-US" sz="1200" dirty="0">
                        <a:solidFill>
                          <a:schemeClr val="tx1"/>
                        </a:solidFill>
                        <a:latin typeface="+mn-ea"/>
                        <a:ea typeface="+mn-ea"/>
                      </a:endParaRPr>
                    </a:p>
                  </a:txBody>
                  <a:tcPr>
                    <a:solidFill>
                      <a:schemeClr val="bg1">
                        <a:lumMod val="85000"/>
                      </a:schemeClr>
                    </a:solidFill>
                  </a:tcPr>
                </a:tc>
                <a:extLst>
                  <a:ext uri="{0D108BD9-81ED-4DB2-BD59-A6C34878D82A}">
                    <a16:rowId xmlns:a16="http://schemas.microsoft.com/office/drawing/2014/main" val="10001"/>
                  </a:ext>
                </a:extLst>
              </a:tr>
              <a:tr h="238929">
                <a:tc>
                  <a:txBody>
                    <a:bodyPr/>
                    <a:lstStyle/>
                    <a:p>
                      <a:r>
                        <a:rPr kumimoji="1" lang="ja-JP" altLang="en-US" sz="1200" dirty="0">
                          <a:solidFill>
                            <a:schemeClr val="tx1"/>
                          </a:solidFill>
                          <a:latin typeface="+mn-ea"/>
                          <a:ea typeface="+mn-ea"/>
                        </a:rPr>
                        <a:t>内閣府 「未来技術社会実装事業」</a:t>
                      </a: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n-ea"/>
                          <a:ea typeface="+mn-ea"/>
                        </a:rPr>
                        <a:t>総務省 「地域課題解決のためのスマートシティ推進事業」</a:t>
                      </a:r>
                      <a:r>
                        <a:rPr kumimoji="1" lang="en-US" altLang="ja-JP" sz="1200" dirty="0">
                          <a:solidFill>
                            <a:schemeClr val="tx1"/>
                          </a:solidFill>
                          <a:latin typeface="+mn-ea"/>
                          <a:ea typeface="+mn-ea"/>
                        </a:rPr>
                        <a:t>※1</a:t>
                      </a: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3"/>
                  </a:ext>
                </a:extLst>
              </a:tr>
              <a:tr h="273600">
                <a:tc>
                  <a:txBody>
                    <a:bodyPr/>
                    <a:lstStyle/>
                    <a:p>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n-ea"/>
                          <a:ea typeface="+mn-ea"/>
                        </a:rPr>
                        <a:t>国土交通省 「日本版</a:t>
                      </a:r>
                      <a:r>
                        <a:rPr kumimoji="1" lang="en-US" altLang="ja-JP" sz="1200" dirty="0" err="1">
                          <a:solidFill>
                            <a:schemeClr val="tx1"/>
                          </a:solidFill>
                          <a:latin typeface="+mn-ea"/>
                          <a:ea typeface="+mn-ea"/>
                        </a:rPr>
                        <a:t>MaaS</a:t>
                      </a:r>
                      <a:r>
                        <a:rPr kumimoji="1" lang="ja-JP" altLang="en-US" sz="1200" dirty="0">
                          <a:solidFill>
                            <a:schemeClr val="tx1"/>
                          </a:solidFill>
                          <a:latin typeface="+mn-ea"/>
                          <a:ea typeface="+mn-ea"/>
                        </a:rPr>
                        <a:t>推進・支援事業」※2</a:t>
                      </a: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5"/>
                  </a:ext>
                </a:extLst>
              </a:tr>
              <a:tr h="238929">
                <a:tc>
                  <a:txBody>
                    <a:bodyPr/>
                    <a:lstStyle/>
                    <a:p>
                      <a:r>
                        <a:rPr kumimoji="1" lang="ja-JP" altLang="en-US" sz="1200" dirty="0">
                          <a:solidFill>
                            <a:schemeClr val="tx1"/>
                          </a:solidFill>
                          <a:latin typeface="+mn-ea"/>
                          <a:ea typeface="+mn-ea"/>
                        </a:rPr>
                        <a:t>国土交通省 「スマートシティ実装化支援事業」</a:t>
                      </a:r>
                      <a:r>
                        <a:rPr kumimoji="1" lang="en-US" altLang="ja-JP" sz="1200" dirty="0">
                          <a:solidFill>
                            <a:schemeClr val="tx1"/>
                          </a:solidFill>
                          <a:latin typeface="+mn-ea"/>
                          <a:ea typeface="+mn-ea"/>
                        </a:rPr>
                        <a:t>※</a:t>
                      </a:r>
                      <a:r>
                        <a:rPr kumimoji="1" lang="ja-JP" altLang="en-US" sz="1200" dirty="0">
                          <a:solidFill>
                            <a:schemeClr val="tx1"/>
                          </a:solidFill>
                          <a:latin typeface="+mn-ea"/>
                          <a:ea typeface="+mn-ea"/>
                        </a:rPr>
                        <a:t>３</a:t>
                      </a: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pPr algn="ctr"/>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tc>
                  <a:txBody>
                    <a:bodyPr/>
                    <a:lstStyle/>
                    <a:p>
                      <a:endParaRPr kumimoji="1" lang="ja-JP" altLang="en-US" sz="1200" dirty="0">
                        <a:solidFill>
                          <a:schemeClr val="tx1"/>
                        </a:solidFill>
                        <a:latin typeface="+mn-ea"/>
                        <a:ea typeface="+mn-ea"/>
                      </a:endParaRPr>
                    </a:p>
                  </a:txBody>
                  <a:tcPr>
                    <a:lnTlToBr w="12700" cap="flat" cmpd="sng" algn="ctr">
                      <a:solidFill>
                        <a:schemeClr val="tx1"/>
                      </a:solidFill>
                      <a:prstDash val="solid"/>
                      <a:round/>
                      <a:headEnd type="none" w="med" len="med"/>
                      <a:tailEnd type="none" w="med" len="med"/>
                    </a:lnTlToBr>
                    <a:lnBlToTr w="12700" cap="flat" cmpd="sng" algn="ctr">
                      <a:solidFill>
                        <a:schemeClr val="tx1"/>
                      </a:solidFill>
                      <a:prstDash val="solid"/>
                      <a:round/>
                      <a:headEnd type="none" w="med" len="med"/>
                      <a:tailEnd type="none" w="med" len="med"/>
                    </a:lnBlToTr>
                  </a:tcPr>
                </a:tc>
                <a:extLst>
                  <a:ext uri="{0D108BD9-81ED-4DB2-BD59-A6C34878D82A}">
                    <a16:rowId xmlns:a16="http://schemas.microsoft.com/office/drawing/2014/main" val="10006"/>
                  </a:ext>
                </a:extLst>
              </a:tr>
            </a:tbl>
          </a:graphicData>
        </a:graphic>
      </p:graphicFrame>
      <p:sp>
        <p:nvSpPr>
          <p:cNvPr id="1232" name="テキスト ボックス 15"/>
          <p:cNvSpPr txBox="1"/>
          <p:nvPr/>
        </p:nvSpPr>
        <p:spPr>
          <a:xfrm>
            <a:off x="57870" y="4057327"/>
            <a:ext cx="5673838"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関連事業応募・採択状況</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050" b="0" i="0" u="none" strike="noStrike" kern="1200" cap="none" spc="0" normalizeH="0" baseline="0" noProof="0" dirty="0">
                <a:ln>
                  <a:noFill/>
                </a:ln>
                <a:solidFill>
                  <a:srgbClr val="FF0000"/>
                </a:solidFill>
                <a:effectLst/>
                <a:uLnTx/>
                <a:uFillTx/>
                <a:latin typeface="ＭＳ Ｐゴシック"/>
                <a:ea typeface="ＭＳ Ｐゴシック"/>
                <a:cs typeface="+mn-cs"/>
              </a:rPr>
              <a:t>該当する事業に○をつけること</a:t>
            </a:r>
          </a:p>
        </p:txBody>
      </p:sp>
      <p:graphicFrame>
        <p:nvGraphicFramePr>
          <p:cNvPr id="1233" name="表 4"/>
          <p:cNvGraphicFramePr>
            <a:graphicFrameLocks noGrp="1"/>
          </p:cNvGraphicFramePr>
          <p:nvPr>
            <p:extLst>
              <p:ext uri="{D42A27DB-BD31-4B8C-83A1-F6EECF244321}">
                <p14:modId xmlns:p14="http://schemas.microsoft.com/office/powerpoint/2010/main" val="2418378867"/>
              </p:ext>
            </p:extLst>
          </p:nvPr>
        </p:nvGraphicFramePr>
        <p:xfrm>
          <a:off x="266314" y="925459"/>
          <a:ext cx="8554160" cy="3040380"/>
        </p:xfrm>
        <a:graphic>
          <a:graphicData uri="http://schemas.openxmlformats.org/drawingml/2006/table">
            <a:tbl>
              <a:tblPr firstRow="1" bandRow="1">
                <a:tableStyleId>{5940675A-B579-460E-94D1-54222C63F5DA}</a:tableStyleId>
              </a:tblPr>
              <a:tblGrid>
                <a:gridCol w="2073438">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5328594">
                  <a:extLst>
                    <a:ext uri="{9D8B030D-6E8A-4147-A177-3AD203B41FA5}">
                      <a16:colId xmlns:a16="http://schemas.microsoft.com/office/drawing/2014/main" val="20002"/>
                    </a:ext>
                  </a:extLst>
                </a:gridCol>
              </a:tblGrid>
              <a:tr h="225745">
                <a:tc rowSpan="2">
                  <a:txBody>
                    <a:bodyPr/>
                    <a:lstStyle/>
                    <a:p>
                      <a:r>
                        <a:rPr kumimoji="1" lang="ja-JP" altLang="en-US" sz="1200" dirty="0">
                          <a:solidFill>
                            <a:schemeClr val="tx1"/>
                          </a:solidFill>
                          <a:latin typeface="+mn-ea"/>
                          <a:ea typeface="+mn-ea"/>
                        </a:rPr>
                        <a:t>内閣府 「未来技術社会実装事業」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0"/>
                  </a:ext>
                </a:extLst>
              </a:tr>
              <a:tr h="225745">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1"/>
                  </a:ext>
                </a:extLst>
              </a:tr>
              <a:tr h="225745">
                <a:tc rowSpan="2">
                  <a:txBody>
                    <a:bodyPr/>
                    <a:lstStyle/>
                    <a:p>
                      <a:r>
                        <a:rPr lang="ja-JP" altLang="en-US" sz="1200" dirty="0">
                          <a:solidFill>
                            <a:schemeClr val="tx1"/>
                          </a:solidFill>
                          <a:latin typeface="+mn-ea"/>
                          <a:ea typeface="+mn-ea"/>
                        </a:rPr>
                        <a:t>総務省 「地域課題解決のためのスマートシティ推進事業」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300994">
                <a:tc vMerge="1">
                  <a:txBody>
                    <a:bodyPr/>
                    <a:lstStyle/>
                    <a:p>
                      <a:endParaRPr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r>
                        <a:rPr kumimoji="1" lang="en-US" altLang="ja-JP" sz="1050" i="1" dirty="0">
                          <a:solidFill>
                            <a:schemeClr val="tx1"/>
                          </a:solidFill>
                          <a:latin typeface="+mn-ea"/>
                          <a:ea typeface="+mn-ea"/>
                        </a:rPr>
                        <a:t>※</a:t>
                      </a:r>
                      <a:r>
                        <a:rPr kumimoji="1" lang="ja-JP" altLang="en-US" sz="1050" i="1" dirty="0">
                          <a:solidFill>
                            <a:schemeClr val="tx1"/>
                          </a:solidFill>
                          <a:latin typeface="+mn-ea"/>
                          <a:ea typeface="+mn-ea"/>
                        </a:rPr>
                        <a:t>　実施団体（補助事業者）となる地方公共団体又は民間事業者等の名称を記載</a:t>
                      </a:r>
                    </a:p>
                    <a:p>
                      <a:r>
                        <a:rPr kumimoji="1" lang="ja-JP" altLang="en-US" sz="1050" i="1" dirty="0">
                          <a:solidFill>
                            <a:schemeClr val="tx1"/>
                          </a:solidFill>
                          <a:latin typeface="+mn-ea"/>
                          <a:ea typeface="+mn-ea"/>
                        </a:rPr>
                        <a:t>（一部事務組合又は広域連合をはじめとする連携主体（法人格を有さないコンソーシアムは含まない）が実施団体となる場合は、当該連携主体の名称を記載）</a:t>
                      </a:r>
                    </a:p>
                  </a:txBody>
                  <a:tcPr/>
                </a:tc>
                <a:extLst>
                  <a:ext uri="{0D108BD9-81ED-4DB2-BD59-A6C34878D82A}">
                    <a16:rowId xmlns:a16="http://schemas.microsoft.com/office/drawing/2014/main" val="10003"/>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経済産業省 「</a:t>
                      </a:r>
                      <a:r>
                        <a:rPr kumimoji="1" lang="zh-TW" altLang="en-US" sz="1200" dirty="0">
                          <a:solidFill>
                            <a:schemeClr val="tx1"/>
                          </a:solidFill>
                          <a:latin typeface="+mn-ea"/>
                          <a:ea typeface="+mn-ea"/>
                        </a:rPr>
                        <a:t>地域新</a:t>
                      </a:r>
                      <a:r>
                        <a:rPr kumimoji="1" lang="en-US" altLang="zh-TW" sz="1200" dirty="0" err="1">
                          <a:solidFill>
                            <a:schemeClr val="tx1"/>
                          </a:solidFill>
                          <a:latin typeface="+mn-ea"/>
                          <a:ea typeface="+mn-ea"/>
                        </a:rPr>
                        <a:t>MaaS</a:t>
                      </a:r>
                      <a:r>
                        <a:rPr kumimoji="1" lang="zh-TW" altLang="en-US" sz="1200" dirty="0">
                          <a:solidFill>
                            <a:schemeClr val="tx1"/>
                          </a:solidFill>
                          <a:latin typeface="+mn-ea"/>
                          <a:ea typeface="+mn-ea"/>
                        </a:rPr>
                        <a:t>創出推進事業</a:t>
                      </a:r>
                      <a:r>
                        <a:rPr kumimoji="1" lang="ja-JP" altLang="en-US" sz="1200" dirty="0">
                          <a:solidFill>
                            <a:schemeClr val="tx1"/>
                          </a:solidFill>
                          <a:latin typeface="+mn-ea"/>
                          <a:ea typeface="+mn-ea"/>
                        </a:rPr>
                        <a:t>」</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73600">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実施団体名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5"/>
                  </a:ext>
                </a:extLst>
              </a:tr>
              <a:tr h="22574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solidFill>
                            <a:schemeClr val="tx1"/>
                          </a:solidFill>
                          <a:latin typeface="+mn-ea"/>
                          <a:ea typeface="+mn-ea"/>
                        </a:rPr>
                        <a:t>国土交通省 「日本版</a:t>
                      </a:r>
                      <a:r>
                        <a:rPr kumimoji="1" lang="en-US" altLang="ja-JP" sz="1200" dirty="0" err="1">
                          <a:solidFill>
                            <a:schemeClr val="tx1"/>
                          </a:solidFill>
                          <a:latin typeface="+mn-ea"/>
                          <a:ea typeface="+mn-ea"/>
                        </a:rPr>
                        <a:t>MaaS</a:t>
                      </a:r>
                      <a:r>
                        <a:rPr kumimoji="1" lang="ja-JP" altLang="en-US" sz="1200" dirty="0">
                          <a:solidFill>
                            <a:schemeClr val="tx1"/>
                          </a:solidFill>
                          <a:latin typeface="+mn-ea"/>
                          <a:ea typeface="+mn-ea"/>
                        </a:rPr>
                        <a:t>推進・支援事業」</a:t>
                      </a:r>
                    </a:p>
                  </a:txBody>
                  <a:tcPr/>
                </a:tc>
                <a:tc>
                  <a:txBody>
                    <a:bodyPr/>
                    <a:lstStyle/>
                    <a:p>
                      <a:r>
                        <a:rPr kumimoji="1" lang="ja-JP" altLang="en-US" sz="1200" dirty="0">
                          <a:solidFill>
                            <a:schemeClr val="tx1"/>
                          </a:solidFill>
                          <a:latin typeface="+mn-ea"/>
                          <a:ea typeface="+mn-ea"/>
                        </a:rPr>
                        <a:t>事業名</a:t>
                      </a:r>
                      <a:endParaRPr kumimoji="1" lang="ja-JP" altLang="en-US" sz="1200" strike="sngStrike" dirty="0">
                        <a:solidFill>
                          <a:srgbClr val="00B050"/>
                        </a:solidFill>
                        <a:latin typeface="+mn-ea"/>
                        <a:ea typeface="+mn-ea"/>
                      </a:endParaRP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申請者</a:t>
                      </a:r>
                    </a:p>
                  </a:txBody>
                  <a:tcPr/>
                </a:tc>
                <a:tc>
                  <a:txBody>
                    <a:bodyPr/>
                    <a:lstStyle/>
                    <a:p>
                      <a:pPr algn="just">
                        <a:spcAft>
                          <a:spcPts val="0"/>
                        </a:spcAft>
                      </a:pP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（例）○○協議会、</a:t>
                      </a:r>
                      <a:r>
                        <a:rPr lang="en-US"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en-US" sz="1050" i="1" kern="100" dirty="0" err="1">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事業</a:t>
                      </a:r>
                      <a:r>
                        <a:rPr lang="ja-JP" sz="1050" i="1" kern="100" dirty="0">
                          <a:solidFill>
                            <a:schemeClr val="tx1"/>
                          </a:solidFill>
                          <a:effectLst/>
                          <a:latin typeface="Century" panose="02040604050505020304" pitchFamily="18" charset="0"/>
                          <a:ea typeface="ＭＳ Ｐゴシック" panose="020B0600070205080204" pitchFamily="50" charset="-128"/>
                          <a:cs typeface="Times New Roman" panose="02020603050405020304" pitchFamily="18" charset="0"/>
                        </a:rPr>
                        <a:t>実行委員会（仮称）</a:t>
                      </a:r>
                      <a:endParaRPr lang="ja-JP" sz="105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68580" marR="68580" marT="0" marB="0"/>
                </a:tc>
                <a:extLst>
                  <a:ext uri="{0D108BD9-81ED-4DB2-BD59-A6C34878D82A}">
                    <a16:rowId xmlns:a16="http://schemas.microsoft.com/office/drawing/2014/main" val="10007"/>
                  </a:ext>
                </a:extLst>
              </a:tr>
              <a:tr h="225745">
                <a:tc rowSpan="2">
                  <a:txBody>
                    <a:bodyPr/>
                    <a:lstStyle/>
                    <a:p>
                      <a:r>
                        <a:rPr kumimoji="1" lang="ja-JP" altLang="en-US" sz="1200" dirty="0">
                          <a:solidFill>
                            <a:schemeClr val="tx1"/>
                          </a:solidFill>
                          <a:latin typeface="+mn-ea"/>
                          <a:ea typeface="+mn-ea"/>
                        </a:rPr>
                        <a:t>国土交通省 「スマートシティ実装化支援事業」</a:t>
                      </a:r>
                    </a:p>
                  </a:txBody>
                  <a:tcPr/>
                </a:tc>
                <a:tc>
                  <a:txBody>
                    <a:bodyPr/>
                    <a:lstStyle/>
                    <a:p>
                      <a:r>
                        <a:rPr kumimoji="1" lang="ja-JP" altLang="en-US" sz="1200" dirty="0">
                          <a:solidFill>
                            <a:schemeClr val="tx1"/>
                          </a:solidFill>
                          <a:latin typeface="+mn-ea"/>
                          <a:ea typeface="+mn-ea"/>
                        </a:rPr>
                        <a:t>事業名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8"/>
                  </a:ext>
                </a:extLst>
              </a:tr>
              <a:tr h="225745">
                <a:tc vMerge="1">
                  <a:txBody>
                    <a:bodyPr/>
                    <a:lstStyle/>
                    <a:p>
                      <a:endParaRPr kumimoji="1" lang="ja-JP" altLang="en-US" sz="1200" dirty="0">
                        <a:latin typeface="+mn-ea"/>
                        <a:ea typeface="+mn-ea"/>
                      </a:endParaRPr>
                    </a:p>
                  </a:txBody>
                  <a:tcPr/>
                </a:tc>
                <a:tc>
                  <a:txBody>
                    <a:bodyPr/>
                    <a:lstStyle/>
                    <a:p>
                      <a:r>
                        <a:rPr kumimoji="1" lang="ja-JP" altLang="en-US" sz="1200" dirty="0">
                          <a:solidFill>
                            <a:schemeClr val="tx1"/>
                          </a:solidFill>
                          <a:latin typeface="+mn-ea"/>
                          <a:ea typeface="+mn-ea"/>
                        </a:rPr>
                        <a:t>団体名</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9"/>
                  </a:ext>
                </a:extLst>
              </a:tr>
            </a:tbl>
          </a:graphicData>
        </a:graphic>
      </p:graphicFrame>
      <p:sp>
        <p:nvSpPr>
          <p:cNvPr id="1234" name="テキスト ボックス 18"/>
          <p:cNvSpPr txBox="1"/>
          <p:nvPr/>
        </p:nvSpPr>
        <p:spPr>
          <a:xfrm>
            <a:off x="57870" y="600943"/>
            <a:ext cx="5234210"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応募事業</a:t>
            </a:r>
            <a:r>
              <a:rPr kumimoji="1" lang="en-US" altLang="ja-JP" sz="1400" b="0" i="0" u="none" strike="noStrike" kern="1200" cap="none" spc="0" normalizeH="0" baseline="0" noProof="0" dirty="0">
                <a:ln>
                  <a:noFill/>
                </a:ln>
                <a:solidFill>
                  <a:srgbClr val="000000"/>
                </a:solidFill>
                <a:effectLst/>
                <a:uLnTx/>
                <a:uFillTx/>
                <a:latin typeface="ＭＳ Ｐゴシック"/>
                <a:ea typeface="ＭＳ Ｐゴシック"/>
                <a:cs typeface="+mn-cs"/>
              </a:rPr>
              <a:t>】</a:t>
            </a:r>
            <a:r>
              <a:rPr kumimoji="1" lang="ja-JP" altLang="en-US" sz="14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en-US" altLang="ja-JP" sz="14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ja-JP" altLang="en-US" sz="1400" b="0" i="1" u="none" strike="noStrike" kern="1200" cap="none" spc="0" normalizeH="0" baseline="0" noProof="0" dirty="0">
                <a:ln>
                  <a:noFill/>
                </a:ln>
                <a:solidFill>
                  <a:srgbClr val="FF0000"/>
                </a:solidFill>
                <a:effectLst/>
                <a:uLnTx/>
                <a:uFillTx/>
                <a:latin typeface="ＭＳ Ｐゴシック"/>
                <a:ea typeface="ＭＳ Ｐゴシック"/>
                <a:cs typeface="+mn-cs"/>
              </a:rPr>
              <a:t>応募しない事業の行は削除すること</a:t>
            </a:r>
          </a:p>
        </p:txBody>
      </p:sp>
      <p:sp>
        <p:nvSpPr>
          <p:cNvPr id="1236" name="テキスト ボックス 16"/>
          <p:cNvSpPr txBox="1"/>
          <p:nvPr/>
        </p:nvSpPr>
        <p:spPr>
          <a:xfrm>
            <a:off x="467544" y="6337526"/>
            <a:ext cx="8676456" cy="553998"/>
          </a:xfrm>
          <a:prstGeom prst="rect">
            <a:avLst/>
          </a:prstGeom>
          <a:noFill/>
        </p:spPr>
        <p:txBody>
          <a:bodyPr wrap="square" rtlCol="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※1</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：施策名は、平成</a:t>
            </a: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29</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年度～令和２年度「データ利活用型スマートシティ推進事業」、令和</a:t>
            </a: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3</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年度「データ連携促進型スマートシティ推進事業」</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※2：令和元年度の施策名は「新モビリティサービス推進事業」</a:t>
            </a:r>
            <a:endParaRPr kumimoji="1" lang="en-US" altLang="ja-JP" sz="1000" b="0" i="0" u="none" strike="noStrike" kern="1200" cap="none" spc="0" normalizeH="0" baseline="0" noProof="0" dirty="0">
              <a:ln>
                <a:noFill/>
              </a:ln>
              <a:solidFill>
                <a:srgbClr val="000000"/>
              </a:solidFill>
              <a:effectLst/>
              <a:uLnTx/>
              <a:uFillTx/>
              <a:latin typeface="+mn-ea"/>
              <a:ea typeface="+mn-ea"/>
              <a:cs typeface="+mn-cs"/>
            </a:endParaRPr>
          </a:p>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000000"/>
                </a:solidFill>
                <a:effectLst/>
                <a:uLnTx/>
                <a:uFillTx/>
                <a:latin typeface="+mn-ea"/>
                <a:ea typeface="+mn-ea"/>
                <a:cs typeface="+mn-cs"/>
              </a:rPr>
              <a:t>※</a:t>
            </a:r>
            <a:r>
              <a:rPr kumimoji="1" lang="ja-JP" altLang="en-US" sz="1000" b="0" i="0" u="none" strike="noStrike" kern="1200" cap="none" spc="0" normalizeH="0" baseline="0" noProof="0" dirty="0">
                <a:ln>
                  <a:noFill/>
                </a:ln>
                <a:solidFill>
                  <a:srgbClr val="000000"/>
                </a:solidFill>
                <a:effectLst/>
                <a:uLnTx/>
                <a:uFillTx/>
                <a:latin typeface="+mn-ea"/>
                <a:ea typeface="+mn-ea"/>
                <a:cs typeface="+mn-cs"/>
              </a:rPr>
              <a:t>３：令和元～３年度「スマートシティモデルプロジェクト」</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2</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3893684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5"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事業費</a:t>
            </a:r>
          </a:p>
        </p:txBody>
      </p:sp>
      <p:sp>
        <p:nvSpPr>
          <p:cNvPr id="2006" name="Text Box 4"/>
          <p:cNvSpPr txBox="1">
            <a:spLocks noChangeArrowheads="1"/>
          </p:cNvSpPr>
          <p:nvPr/>
        </p:nvSpPr>
        <p:spPr>
          <a:xfrm>
            <a:off x="179512" y="600943"/>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zh-TW"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経費額内訳表</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0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2008" name="表 1"/>
          <p:cNvGraphicFramePr>
            <a:graphicFrameLocks noGrp="1"/>
          </p:cNvGraphicFramePr>
          <p:nvPr/>
        </p:nvGraphicFramePr>
        <p:xfrm>
          <a:off x="164227" y="1203815"/>
          <a:ext cx="8872269" cy="5522014"/>
        </p:xfrm>
        <a:graphic>
          <a:graphicData uri="http://schemas.openxmlformats.org/drawingml/2006/table">
            <a:tbl>
              <a:tblPr>
                <a:tableStyleId>{5C22544A-7EE6-4342-B048-85BDC9FD1C3A}</a:tableStyleId>
              </a:tblPr>
              <a:tblGrid>
                <a:gridCol w="1311429">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5472608">
                  <a:extLst>
                    <a:ext uri="{9D8B030D-6E8A-4147-A177-3AD203B41FA5}">
                      <a16:colId xmlns:a16="http://schemas.microsoft.com/office/drawing/2014/main" val="20003"/>
                    </a:ext>
                  </a:extLst>
                </a:gridCol>
              </a:tblGrid>
              <a:tr h="183819">
                <a:tc gridSpan="2">
                  <a:txBody>
                    <a:bodyPr/>
                    <a:lstStyle/>
                    <a:p>
                      <a:pPr algn="ctr" fontAlgn="ctr"/>
                      <a:r>
                        <a:rPr lang="ja-JP" altLang="en-US" sz="1100" u="none" strike="noStrike" dirty="0">
                          <a:effectLst/>
                        </a:rPr>
                        <a:t>経費の項目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hMerge="1">
                  <a:txBody>
                    <a:bodyPr/>
                    <a:lstStyle/>
                    <a:p>
                      <a:endParaRPr kumimoji="1" lang="ja-JP" altLang="en-US"/>
                    </a:p>
                  </a:txBody>
                  <a:tcPr/>
                </a:tc>
                <a:tc rowSpan="2">
                  <a:txBody>
                    <a:bodyPr/>
                    <a:lstStyle/>
                    <a:p>
                      <a:pPr algn="ctr" fontAlgn="ctr"/>
                      <a:r>
                        <a:rPr lang="ja-JP" altLang="en-US" sz="1100" u="none" strike="noStrike" dirty="0">
                          <a:effectLst/>
                        </a:rPr>
                        <a:t>金額（円）</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rowSpan="2">
                  <a:txBody>
                    <a:bodyPr/>
                    <a:lstStyle/>
                    <a:p>
                      <a:pPr algn="ctr" fontAlgn="ctr"/>
                      <a:r>
                        <a:rPr lang="ja-JP" altLang="en-US" sz="1100" u="none" strike="noStrike" dirty="0">
                          <a:effectLst/>
                        </a:rPr>
                        <a:t>積算内訳</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extLst>
                  <a:ext uri="{0D108BD9-81ED-4DB2-BD59-A6C34878D82A}">
                    <a16:rowId xmlns:a16="http://schemas.microsoft.com/office/drawing/2014/main" val="10000"/>
                  </a:ext>
                </a:extLst>
              </a:tr>
              <a:tr h="183819">
                <a:tc>
                  <a:txBody>
                    <a:bodyPr/>
                    <a:lstStyle/>
                    <a:p>
                      <a:pPr algn="ctr" fontAlgn="ctr"/>
                      <a:r>
                        <a:rPr lang="ja-JP" altLang="en-US" sz="1100" u="none" strike="noStrike" dirty="0">
                          <a:effectLst/>
                        </a:rPr>
                        <a:t>大項目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ctr" fontAlgn="ctr"/>
                      <a:r>
                        <a:rPr lang="ja-JP" altLang="en-US" sz="1100" u="none" strike="noStrike" dirty="0">
                          <a:effectLst/>
                        </a:rPr>
                        <a:t>小項目</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solidFill>
                      <a:schemeClr val="bg2">
                        <a:lumMod val="20000"/>
                        <a:lumOff val="80000"/>
                      </a:schemeClr>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1"/>
                  </a:ext>
                </a:extLst>
              </a:tr>
              <a:tr h="316667">
                <a:tc rowSpan="2">
                  <a:txBody>
                    <a:bodyPr/>
                    <a:lstStyle/>
                    <a:p>
                      <a:pPr algn="l" fontAlgn="ctr"/>
                      <a:r>
                        <a:rPr lang="en-US" altLang="ja-JP" sz="1050" u="none" strike="noStrike" dirty="0">
                          <a:effectLst/>
                        </a:rPr>
                        <a:t>Ⅰ</a:t>
                      </a:r>
                      <a:r>
                        <a:rPr lang="ja-JP" altLang="en-US" sz="1050" u="none" strike="noStrike" dirty="0">
                          <a:effectLst/>
                        </a:rPr>
                        <a:t>．人件費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rowSpan="2">
                  <a:txBody>
                    <a:bodyPr/>
                    <a:lstStyle/>
                    <a:p>
                      <a:pPr algn="ctr" fontAlgn="ctr"/>
                      <a:r>
                        <a:rPr lang="ja-JP" altLang="en-US" sz="1100" u="none" strike="noStrike" dirty="0">
                          <a:effectLst/>
                        </a:rPr>
                        <a:t>　</a:t>
                      </a:r>
                      <a:endParaRPr lang="ja-JP" altLang="en-US" sz="110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rowSpan="2">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プロジェクトマネージャー　：○○円</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コーディネーター　：○○円</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657673">
                <a:tc rowSpan="8">
                  <a:txBody>
                    <a:bodyPr/>
                    <a:lstStyle/>
                    <a:p>
                      <a:pPr algn="l" fontAlgn="ctr"/>
                      <a:r>
                        <a:rPr lang="en-US" altLang="ja-JP" sz="1050" u="none" strike="noStrike" dirty="0">
                          <a:effectLst/>
                        </a:rPr>
                        <a:t>Ⅱ</a:t>
                      </a:r>
                      <a:r>
                        <a:rPr lang="ja-JP" altLang="en-US" sz="1050" u="none" strike="noStrike" dirty="0" err="1">
                          <a:effectLst/>
                        </a:rPr>
                        <a:t>．</a:t>
                      </a:r>
                      <a:r>
                        <a:rPr lang="ja-JP" altLang="en-US" sz="1050" u="none" strike="noStrike" dirty="0">
                          <a:effectLst/>
                        </a:rPr>
                        <a:t>事業費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dirty="0">
                          <a:effectLst/>
                        </a:rPr>
                        <a:t>旅費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プロジェクトマネージャー：</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zh-CN"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コーディネーター：</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en-US" altLang="zh-CN"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専門家：</a:t>
                      </a:r>
                      <a:r>
                        <a:rPr lang="zh-CN" altLang="en-US" sz="1050" i="1" u="none" strike="noStrike" dirty="0">
                          <a:solidFill>
                            <a:srgbClr val="FF0000"/>
                          </a:solidFill>
                          <a:effectLst/>
                        </a:rPr>
                        <a:t>（国内）　○○円</a:t>
                      </a:r>
                      <a:r>
                        <a:rPr lang="en-US" altLang="zh-CN" sz="1050" i="1" u="none" strike="noStrike" dirty="0">
                          <a:solidFill>
                            <a:srgbClr val="FF0000"/>
                          </a:solidFill>
                          <a:effectLst/>
                        </a:rPr>
                        <a:t>×○</a:t>
                      </a:r>
                      <a:r>
                        <a:rPr lang="zh-CN" altLang="en-US" sz="1050" i="1" u="none" strike="noStrike" dirty="0">
                          <a:solidFill>
                            <a:srgbClr val="FF0000"/>
                          </a:solidFill>
                          <a:effectLst/>
                        </a:rPr>
                        <a:t>人</a:t>
                      </a:r>
                      <a:r>
                        <a:rPr lang="en-US" altLang="zh-CN" sz="1050" i="1" u="none" strike="noStrike" dirty="0">
                          <a:solidFill>
                            <a:srgbClr val="FF0000"/>
                          </a:solidFill>
                          <a:effectLst/>
                        </a:rPr>
                        <a:t>×○</a:t>
                      </a:r>
                      <a:r>
                        <a:rPr lang="zh-CN" altLang="en-US" sz="1050" i="1" u="none" strike="noStrike" dirty="0">
                          <a:solidFill>
                            <a:srgbClr val="FF0000"/>
                          </a:solidFill>
                          <a:effectLst/>
                        </a:rPr>
                        <a:t>回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altLang="ja-JP" sz="1050" i="1" u="none" strike="noStrike" dirty="0">
                          <a:solidFill>
                            <a:srgbClr val="FF0000"/>
                          </a:solidFill>
                          <a:effectLst/>
                        </a:rPr>
                        <a:t>※</a:t>
                      </a:r>
                      <a:r>
                        <a:rPr lang="ja-JP" altLang="en-US" sz="1050" i="1" u="none" strike="noStrike" dirty="0">
                          <a:solidFill>
                            <a:srgbClr val="FF0000"/>
                          </a:solidFill>
                          <a:effectLst/>
                        </a:rPr>
                        <a:t>旅程も具体的（都市名等）に記載すること。</a:t>
                      </a: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会場費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○○説明会会場費　　○○円</a:t>
                      </a:r>
                      <a:r>
                        <a:rPr lang="en-US" altLang="ja-JP" sz="1050" i="1" u="none" strike="noStrike" dirty="0">
                          <a:solidFill>
                            <a:srgbClr val="FF0000"/>
                          </a:solidFill>
                          <a:effectLst/>
                        </a:rPr>
                        <a:t>×○</a:t>
                      </a:r>
                      <a:r>
                        <a:rPr lang="ja-JP" altLang="en-US" sz="1050" i="1" u="none" strike="noStrike" dirty="0">
                          <a:solidFill>
                            <a:srgbClr val="FF0000"/>
                          </a:solidFill>
                          <a:effectLst/>
                        </a:rPr>
                        <a:t>回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5"/>
                  </a:ext>
                </a:extLst>
              </a:tr>
              <a:tr h="316667">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謝金</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○○円</a:t>
                      </a:r>
                      <a:r>
                        <a:rPr lang="en-US" altLang="ja-JP" sz="1050" i="1" u="none" strike="noStrike" dirty="0">
                          <a:solidFill>
                            <a:srgbClr val="FF0000"/>
                          </a:solidFill>
                          <a:effectLst/>
                        </a:rPr>
                        <a:t>×○</a:t>
                      </a:r>
                      <a:r>
                        <a:rPr lang="ja-JP" altLang="en-US" sz="1050" i="1" u="none" strike="noStrike" dirty="0">
                          <a:solidFill>
                            <a:srgbClr val="FF0000"/>
                          </a:solidFill>
                          <a:effectLst/>
                        </a:rPr>
                        <a:t>回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6"/>
                  </a:ext>
                </a:extLst>
              </a:tr>
              <a:tr h="31666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備品費</a:t>
                      </a: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リース代　○○円</a:t>
                      </a:r>
                      <a:r>
                        <a:rPr lang="en-US" altLang="ja-JP" sz="1050" i="1" u="none" strike="noStrike" dirty="0">
                          <a:solidFill>
                            <a:srgbClr val="FF0000"/>
                          </a:solidFill>
                          <a:effectLst/>
                        </a:rPr>
                        <a:t>×</a:t>
                      </a:r>
                      <a:r>
                        <a:rPr lang="ja-JP" altLang="en-US" sz="1050" i="1" u="none" strike="noStrike" dirty="0">
                          <a:solidFill>
                            <a:srgbClr val="FF0000"/>
                          </a:solidFill>
                          <a:effectLst/>
                        </a:rPr>
                        <a:t>○ヶ月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7"/>
                  </a:ext>
                </a:extLst>
              </a:tr>
              <a:tr h="316667">
                <a:tc vMerge="1">
                  <a:txBody>
                    <a:bodyPr/>
                    <a:lstStyle/>
                    <a:p>
                      <a:endParaRPr kumimoji="1" lang="ja-JP" altLang="en-US"/>
                    </a:p>
                  </a:txBody>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rPr>
                        <a:t>消耗品費</a:t>
                      </a: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mn-lt"/>
                          <a:ea typeface="+mn-ea"/>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○○円</a:t>
                      </a:r>
                      <a:r>
                        <a:rPr lang="en-US" altLang="ja-JP" sz="1050" i="1" u="none" strike="noStrike" dirty="0">
                          <a:solidFill>
                            <a:srgbClr val="FF0000"/>
                          </a:solidFill>
                          <a:effectLst/>
                        </a:rPr>
                        <a:t>×○○</a:t>
                      </a:r>
                      <a:r>
                        <a:rPr lang="ja-JP" altLang="en-US" sz="1050" i="1" u="none" strike="noStrike" dirty="0">
                          <a:solidFill>
                            <a:srgbClr val="FF0000"/>
                          </a:solidFill>
                          <a:effectLst/>
                        </a:rPr>
                        <a:t>冊　　○○円</a:t>
                      </a:r>
                      <a:endParaRPr lang="en-US" altLang="ja-JP" sz="1050" i="1" u="none" strike="noStrike" dirty="0">
                        <a:solidFill>
                          <a:srgbClr val="FF0000"/>
                        </a:solidFill>
                        <a:effectLst/>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8"/>
                  </a:ext>
                </a:extLst>
              </a:tr>
              <a:tr h="331910">
                <a:tc vMerge="1">
                  <a:txBody>
                    <a:bodyPr/>
                    <a:lstStyle/>
                    <a:p>
                      <a:endParaRPr kumimoji="1" lang="ja-JP" altLang="en-US"/>
                    </a:p>
                  </a:txBody>
                  <a:tcPr/>
                </a:tc>
                <a:tc>
                  <a:txBody>
                    <a:bodyPr/>
                    <a:lstStyle/>
                    <a:p>
                      <a:pPr algn="l" fontAlgn="ctr"/>
                      <a:r>
                        <a:rPr lang="ja-JP" altLang="en-US" sz="1050" u="none" strike="noStrike" dirty="0">
                          <a:effectLst/>
                        </a:rPr>
                        <a:t>印刷製本費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説明会資料　○○円</a:t>
                      </a:r>
                      <a:r>
                        <a:rPr lang="en-US" altLang="ja-JP" sz="1050" i="1" u="none" strike="noStrike" dirty="0">
                          <a:solidFill>
                            <a:srgbClr val="FF0000"/>
                          </a:solidFill>
                          <a:effectLst/>
                        </a:rPr>
                        <a:t>×○○</a:t>
                      </a:r>
                      <a:r>
                        <a:rPr lang="ja-JP" altLang="en-US" sz="1050" i="1" u="none" strike="noStrike" dirty="0">
                          <a:solidFill>
                            <a:srgbClr val="FF0000"/>
                          </a:solidFill>
                          <a:effectLst/>
                        </a:rPr>
                        <a:t>冊　　○○円</a:t>
                      </a:r>
                      <a:endParaRPr lang="en-US" altLang="ja-JP" sz="1050" i="1" u="none" strike="noStrike" dirty="0">
                        <a:solidFill>
                          <a:srgbClr val="FF0000"/>
                        </a:solidFill>
                        <a:effectLst/>
                      </a:endParaRPr>
                    </a:p>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9"/>
                  </a:ext>
                </a:extLst>
              </a:tr>
              <a:tr h="331910">
                <a:tc vMerge="1">
                  <a:txBody>
                    <a:bodyPr/>
                    <a:lstStyle/>
                    <a:p>
                      <a:endParaRPr kumimoji="1" lang="ja-JP" altLang="en-US"/>
                    </a:p>
                  </a:txBody>
                  <a:tcPr/>
                </a:tc>
                <a:tc>
                  <a:txBody>
                    <a:bodyPr/>
                    <a:lstStyle/>
                    <a:p>
                      <a:pPr algn="l" fontAlgn="ctr"/>
                      <a:r>
                        <a:rPr lang="zh-TW" altLang="en-US" sz="1050" u="none" strike="noStrike" dirty="0">
                          <a:effectLst/>
                        </a:rPr>
                        <a:t>補助職員人件費</a:t>
                      </a:r>
                      <a:endParaRPr lang="zh-TW"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050" i="1" u="none" strike="noStrike" dirty="0">
                          <a:solidFill>
                            <a:srgbClr val="FF0000"/>
                          </a:solidFill>
                          <a:effectLst/>
                        </a:rPr>
                        <a:t>○○等実施アルバイト：○○円</a:t>
                      </a:r>
                      <a:r>
                        <a:rPr lang="en-US" altLang="ja-JP" sz="1050" i="1" u="none" strike="noStrike" dirty="0">
                          <a:solidFill>
                            <a:srgbClr val="FF0000"/>
                          </a:solidFill>
                          <a:effectLst/>
                        </a:rPr>
                        <a:t>×○</a:t>
                      </a:r>
                      <a:r>
                        <a:rPr lang="ja-JP" altLang="en-US" sz="1050" i="1" u="none" strike="noStrike" dirty="0">
                          <a:solidFill>
                            <a:srgbClr val="FF0000"/>
                          </a:solidFill>
                          <a:effectLst/>
                        </a:rPr>
                        <a:t>人</a:t>
                      </a:r>
                      <a:r>
                        <a:rPr lang="en-US" altLang="ja-JP" sz="1050" i="1" u="none" strike="noStrike" dirty="0">
                          <a:solidFill>
                            <a:srgbClr val="FF0000"/>
                          </a:solidFill>
                          <a:effectLst/>
                        </a:rPr>
                        <a:t>×○○</a:t>
                      </a:r>
                      <a:r>
                        <a:rPr lang="ja-JP" altLang="en-US" sz="1050" i="1" u="none" strike="noStrike" dirty="0">
                          <a:solidFill>
                            <a:srgbClr val="FF0000"/>
                          </a:solidFill>
                          <a:effectLst/>
                        </a:rPr>
                        <a:t>日　○○円</a:t>
                      </a:r>
                      <a:endParaRPr lang="en-US" altLang="ja-JP" sz="1050" i="1" u="none" strike="noStrike" dirty="0">
                        <a:solidFill>
                          <a:srgbClr val="FF0000"/>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0"/>
                  </a:ext>
                </a:extLst>
              </a:tr>
              <a:tr h="494792">
                <a:tc vMerge="1">
                  <a:txBody>
                    <a:bodyPr/>
                    <a:lstStyle/>
                    <a:p>
                      <a:endParaRPr kumimoji="1" lang="ja-JP" altLang="en-US"/>
                    </a:p>
                  </a:txBody>
                  <a:tcPr>
                    <a:lnT w="9525" cap="flat" cmpd="sng" algn="ctr">
                      <a:solidFill>
                        <a:schemeClr val="bg2"/>
                      </a:solidFill>
                      <a:prstDash val="solid"/>
                      <a:round/>
                      <a:headEnd type="none" w="med" len="med"/>
                      <a:tailEnd type="none" w="med" len="med"/>
                    </a:lnT>
                  </a:tcPr>
                </a:tc>
                <a:tc>
                  <a:txBody>
                    <a:bodyPr/>
                    <a:lstStyle/>
                    <a:p>
                      <a:pPr algn="l" fontAlgn="ctr"/>
                      <a:r>
                        <a:rPr lang="ja-JP" altLang="en-US" sz="1050" u="none" strike="noStrike" dirty="0">
                          <a:effectLst/>
                        </a:rPr>
                        <a:t>その他諸経費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ja-JP" sz="1050" i="1" u="none" strike="noStrike" dirty="0">
                          <a:solidFill>
                            <a:srgbClr val="FF0000"/>
                          </a:solidFill>
                          <a:effectLst/>
                        </a:rPr>
                        <a:t>※</a:t>
                      </a:r>
                      <a:r>
                        <a:rPr lang="ja-JP" altLang="en-US" sz="1050" i="1" u="none" strike="noStrike" dirty="0">
                          <a:solidFill>
                            <a:srgbClr val="FF0000"/>
                          </a:solidFill>
                          <a:effectLst/>
                        </a:rPr>
                        <a:t>予定される項目を具体的に記載すること。</a:t>
                      </a: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en-US" altLang="ja-JP" sz="1050" i="1" u="none" strike="noStrike" dirty="0">
                        <a:solidFill>
                          <a:srgbClr val="FF0000"/>
                        </a:solidFill>
                        <a:effectLst/>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1"/>
                  </a:ext>
                </a:extLst>
              </a:tr>
              <a:tr h="494792">
                <a:tc>
                  <a:txBody>
                    <a:bodyPr/>
                    <a:lstStyle/>
                    <a:p>
                      <a:pPr algn="l" fontAlgn="ctr"/>
                      <a:r>
                        <a:rPr lang="en-US" altLang="ja-JP" sz="1050" u="none" strike="noStrike" dirty="0">
                          <a:effectLst/>
                        </a:rPr>
                        <a:t>Ⅲ</a:t>
                      </a:r>
                      <a:r>
                        <a:rPr lang="ja-JP" altLang="en-US" sz="1050" u="none" strike="noStrike" dirty="0" err="1">
                          <a:effectLst/>
                        </a:rPr>
                        <a:t>．</a:t>
                      </a:r>
                      <a:r>
                        <a:rPr lang="ja-JP" altLang="en-US" sz="1050" u="none" strike="noStrike" dirty="0">
                          <a:effectLst/>
                        </a:rPr>
                        <a:t>再委託・外注費</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ja-JP" sz="1050" i="1" u="none" strike="noStrike" dirty="0">
                          <a:solidFill>
                            <a:srgbClr val="FF0000"/>
                          </a:solidFill>
                          <a:effectLst/>
                        </a:rPr>
                        <a:t>※</a:t>
                      </a:r>
                      <a:r>
                        <a:rPr lang="ja-JP" altLang="en-US" sz="1050" i="1" u="none" strike="noStrike" dirty="0">
                          <a:solidFill>
                            <a:srgbClr val="FF0000"/>
                          </a:solidFill>
                          <a:effectLst/>
                        </a:rPr>
                        <a:t>予定される内容及びその積算を具体的に記載すること。</a:t>
                      </a:r>
                      <a:endParaRPr lang="en-US" altLang="ja-JP" sz="1050" i="1" u="none" strike="noStrike" dirty="0">
                        <a:solidFill>
                          <a:srgbClr val="FF0000"/>
                        </a:solidFill>
                        <a:effectLst/>
                      </a:endParaRPr>
                    </a:p>
                    <a:p>
                      <a:pPr algn="l" fontAlgn="ctr"/>
                      <a:endParaRPr lang="en-US" altLang="ja-JP"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2"/>
                  </a:ext>
                </a:extLst>
              </a:tr>
              <a:tr h="175753">
                <a:tc>
                  <a:txBody>
                    <a:bodyPr/>
                    <a:lstStyle/>
                    <a:p>
                      <a:pPr algn="l" fontAlgn="ctr"/>
                      <a:r>
                        <a:rPr lang="en-US" altLang="zh-TW" sz="1050" u="none" strike="noStrike">
                          <a:effectLst/>
                        </a:rPr>
                        <a:t>Ⅳ</a:t>
                      </a:r>
                      <a:r>
                        <a:rPr lang="zh-TW" altLang="en-US" sz="1050" u="none" strike="noStrike">
                          <a:effectLst/>
                        </a:rPr>
                        <a:t>．一般管理費</a:t>
                      </a:r>
                      <a:endParaRPr lang="zh-TW"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zh-TW" sz="1050" i="1" u="none" strike="noStrike" dirty="0">
                          <a:solidFill>
                            <a:srgbClr val="FF0000"/>
                          </a:solidFill>
                          <a:effectLst/>
                        </a:rPr>
                        <a:t>※</a:t>
                      </a:r>
                      <a:r>
                        <a:rPr lang="zh-TW" altLang="en-US" sz="1050" i="1" u="none" strike="noStrike" dirty="0">
                          <a:solidFill>
                            <a:srgbClr val="FF0000"/>
                          </a:solidFill>
                          <a:effectLst/>
                        </a:rPr>
                        <a:t>（</a:t>
                      </a:r>
                      <a:r>
                        <a:rPr lang="en-US" altLang="zh-TW" sz="1050" i="1" u="none" strike="noStrike" dirty="0">
                          <a:solidFill>
                            <a:srgbClr val="FF0000"/>
                          </a:solidFill>
                          <a:effectLst/>
                        </a:rPr>
                        <a:t>Ⅰ</a:t>
                      </a:r>
                      <a:r>
                        <a:rPr lang="zh-TW" altLang="en-US" sz="1050" i="1" u="none" strike="noStrike" dirty="0">
                          <a:solidFill>
                            <a:srgbClr val="FF0000"/>
                          </a:solidFill>
                          <a:effectLst/>
                        </a:rPr>
                        <a:t>．人件費＋</a:t>
                      </a:r>
                      <a:r>
                        <a:rPr lang="en-US" altLang="zh-TW" sz="1050" i="1" u="none" strike="noStrike" dirty="0">
                          <a:solidFill>
                            <a:srgbClr val="FF0000"/>
                          </a:solidFill>
                          <a:effectLst/>
                        </a:rPr>
                        <a:t>Ⅱ</a:t>
                      </a:r>
                      <a:r>
                        <a:rPr lang="zh-TW" altLang="en-US" sz="1050" i="1" u="none" strike="noStrike" dirty="0">
                          <a:solidFill>
                            <a:srgbClr val="FF0000"/>
                          </a:solidFill>
                          <a:effectLst/>
                        </a:rPr>
                        <a:t>．事業費）</a:t>
                      </a:r>
                      <a:r>
                        <a:rPr lang="en-US" altLang="zh-TW" sz="1050" i="1" u="none" strike="noStrike" dirty="0">
                          <a:solidFill>
                            <a:srgbClr val="FF0000"/>
                          </a:solidFill>
                          <a:effectLst/>
                        </a:rPr>
                        <a:t>×</a:t>
                      </a:r>
                      <a:r>
                        <a:rPr lang="zh-TW" altLang="en-US" sz="1050" i="1" u="none" strike="noStrike" dirty="0">
                          <a:solidFill>
                            <a:srgbClr val="FF0000"/>
                          </a:solidFill>
                          <a:effectLst/>
                        </a:rPr>
                        <a:t>一般管理費率</a:t>
                      </a:r>
                      <a:endParaRPr lang="zh-TW"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3"/>
                  </a:ext>
                </a:extLst>
              </a:tr>
              <a:tr h="175753">
                <a:tc>
                  <a:txBody>
                    <a:bodyPr/>
                    <a:lstStyle/>
                    <a:p>
                      <a:pPr algn="r" fontAlgn="ctr"/>
                      <a:r>
                        <a:rPr lang="ja-JP" altLang="en-US" sz="1050" u="none" strike="noStrike">
                          <a:effectLst/>
                        </a:rPr>
                        <a:t>小計</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en-US" altLang="zh-TW" sz="1050" i="1" u="none" strike="noStrike" dirty="0">
                          <a:solidFill>
                            <a:srgbClr val="FF0000"/>
                          </a:solidFill>
                          <a:effectLst/>
                        </a:rPr>
                        <a:t>Ⅰ</a:t>
                      </a:r>
                      <a:r>
                        <a:rPr lang="zh-TW" altLang="en-US" sz="1050" i="1" u="none" strike="noStrike" dirty="0">
                          <a:solidFill>
                            <a:srgbClr val="FF0000"/>
                          </a:solidFill>
                          <a:effectLst/>
                        </a:rPr>
                        <a:t>．人件費＋</a:t>
                      </a:r>
                      <a:r>
                        <a:rPr lang="en-US" altLang="zh-TW" sz="1050" i="1" u="none" strike="noStrike" dirty="0">
                          <a:solidFill>
                            <a:srgbClr val="FF0000"/>
                          </a:solidFill>
                          <a:effectLst/>
                        </a:rPr>
                        <a:t>Ⅱ</a:t>
                      </a:r>
                      <a:r>
                        <a:rPr lang="zh-TW" altLang="en-US" sz="1050" i="1" u="none" strike="noStrike" dirty="0">
                          <a:solidFill>
                            <a:srgbClr val="FF0000"/>
                          </a:solidFill>
                          <a:effectLst/>
                        </a:rPr>
                        <a:t>．事業費＋</a:t>
                      </a:r>
                      <a:r>
                        <a:rPr lang="en-US" altLang="zh-TW" sz="1050" i="1" u="none" strike="noStrike" dirty="0">
                          <a:solidFill>
                            <a:srgbClr val="FF0000"/>
                          </a:solidFill>
                          <a:effectLst/>
                        </a:rPr>
                        <a:t>Ⅲ</a:t>
                      </a:r>
                      <a:r>
                        <a:rPr lang="zh-TW" altLang="en-US" sz="1050" i="1" u="none" strike="noStrike" dirty="0">
                          <a:solidFill>
                            <a:srgbClr val="FF0000"/>
                          </a:solidFill>
                          <a:effectLst/>
                        </a:rPr>
                        <a:t>．再委託費＋</a:t>
                      </a:r>
                      <a:r>
                        <a:rPr lang="en-US" altLang="zh-TW" sz="1050" i="1" u="none" strike="noStrike" dirty="0">
                          <a:solidFill>
                            <a:srgbClr val="FF0000"/>
                          </a:solidFill>
                          <a:effectLst/>
                        </a:rPr>
                        <a:t>Ⅳ</a:t>
                      </a:r>
                      <a:r>
                        <a:rPr lang="zh-TW" altLang="en-US" sz="1050" i="1" u="none" strike="noStrike" dirty="0">
                          <a:solidFill>
                            <a:srgbClr val="FF0000"/>
                          </a:solidFill>
                          <a:effectLst/>
                        </a:rPr>
                        <a:t>．一般管理費</a:t>
                      </a:r>
                      <a:endParaRPr lang="zh-TW"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4"/>
                  </a:ext>
                </a:extLst>
              </a:tr>
              <a:tr h="175753">
                <a:tc>
                  <a:txBody>
                    <a:bodyPr/>
                    <a:lstStyle/>
                    <a:p>
                      <a:pPr algn="l" fontAlgn="ctr"/>
                      <a:r>
                        <a:rPr lang="en-US" altLang="ja-JP" sz="1050" u="none" strike="noStrike">
                          <a:effectLst/>
                        </a:rPr>
                        <a:t>Ⅴ</a:t>
                      </a:r>
                      <a:r>
                        <a:rPr lang="ja-JP" altLang="en-US" sz="1050" u="none" strike="noStrike">
                          <a:effectLst/>
                        </a:rPr>
                        <a:t>．消費税額</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a:effectLst/>
                        </a:rPr>
                        <a:t>　</a:t>
                      </a:r>
                      <a:endParaRPr lang="ja-JP" altLang="en-US" sz="1050" b="0" i="0" u="none" strike="noStrike">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i="1" u="none" strike="noStrike" dirty="0">
                          <a:solidFill>
                            <a:srgbClr val="FF0000"/>
                          </a:solidFill>
                          <a:effectLst/>
                        </a:rPr>
                        <a:t>小計</a:t>
                      </a:r>
                      <a:r>
                        <a:rPr lang="en-US" altLang="ja-JP" sz="1050" i="1" u="none" strike="noStrike" dirty="0">
                          <a:solidFill>
                            <a:srgbClr val="FF0000"/>
                          </a:solidFill>
                          <a:effectLst/>
                        </a:rPr>
                        <a:t>×10</a:t>
                      </a:r>
                      <a:r>
                        <a:rPr lang="ja-JP" altLang="en-US" sz="1050" i="1" u="none" strike="noStrike" dirty="0">
                          <a:solidFill>
                            <a:srgbClr val="FF0000"/>
                          </a:solidFill>
                          <a:effectLst/>
                        </a:rPr>
                        <a:t>％</a:t>
                      </a: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5"/>
                  </a:ext>
                </a:extLst>
              </a:tr>
              <a:tr h="359572">
                <a:tc>
                  <a:txBody>
                    <a:bodyPr/>
                    <a:lstStyle/>
                    <a:p>
                      <a:pPr algn="r" fontAlgn="ctr"/>
                      <a:r>
                        <a:rPr lang="ja-JP" altLang="en-US" sz="1050" b="1" u="none" strike="noStrike" dirty="0">
                          <a:effectLst/>
                        </a:rPr>
                        <a:t>合計</a:t>
                      </a:r>
                      <a:endParaRPr lang="ja-JP" altLang="en-US" sz="1050" b="1"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r>
                        <a:rPr lang="ja-JP" altLang="en-US" sz="1050" u="none" strike="noStrike" dirty="0">
                          <a:effectLst/>
                        </a:rPr>
                        <a:t>　</a:t>
                      </a:r>
                      <a:endParaRPr lang="ja-JP" altLang="en-US" sz="1050" b="0" i="0" u="none" strike="noStrike" dirty="0">
                        <a:solidFill>
                          <a:srgbClr val="00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marL="0" marR="0" lvl="0" indent="0" algn="r" defTabSz="914400" rtl="0" eaLnBrk="1" fontAlgn="ctr" latinLnBrk="0" hangingPunct="1">
                        <a:lnSpc>
                          <a:spcPct val="100000"/>
                        </a:lnSpc>
                        <a:spcBef>
                          <a:spcPts val="0"/>
                        </a:spcBef>
                        <a:spcAft>
                          <a:spcPts val="0"/>
                        </a:spcAft>
                        <a:buClrTx/>
                        <a:buSzTx/>
                        <a:buFontTx/>
                        <a:buNone/>
                        <a:tabLst/>
                        <a:defRPr/>
                      </a:pPr>
                      <a:r>
                        <a:rPr kumimoji="1" lang="ja-JP" altLang="en-US" sz="1050" b="0" i="1" u="none" strike="noStrike" kern="1200" cap="none" spc="0" normalizeH="0" baseline="0" noProof="0" dirty="0">
                          <a:ln>
                            <a:noFill/>
                          </a:ln>
                          <a:solidFill>
                            <a:srgbClr val="FF0000"/>
                          </a:solidFill>
                          <a:effectLst/>
                          <a:uLnTx/>
                          <a:uFillTx/>
                          <a:latin typeface="Arial"/>
                          <a:ea typeface="ＭＳ Ｐゴシック"/>
                          <a:cs typeface="+mn-cs"/>
                        </a:rPr>
                        <a:t>○○</a:t>
                      </a:r>
                      <a:endParaRPr kumimoji="1" lang="ja-JP" altLang="en-US" sz="1050" b="0" i="1" u="none" strike="noStrike" kern="1200" cap="none" spc="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tc>
                  <a:txBody>
                    <a:bodyPr/>
                    <a:lstStyle/>
                    <a:p>
                      <a:pPr algn="l" fontAlgn="ctr"/>
                      <a:endParaRPr lang="ja-JP" altLang="en-US" sz="1050" b="0" i="1" u="none" strike="noStrike" dirty="0">
                        <a:solidFill>
                          <a:srgbClr val="FF0000"/>
                        </a:solidFill>
                        <a:effectLst/>
                        <a:latin typeface="ＭＳ ゴシック" panose="020B0609070205080204" pitchFamily="49" charset="-128"/>
                        <a:ea typeface="ＭＳ ゴシック" panose="020B0609070205080204" pitchFamily="49" charset="-128"/>
                      </a:endParaRPr>
                    </a:p>
                  </a:txBody>
                  <a:tcPr marL="72000" marR="72000" marT="6038" marB="0" anchor="ctr">
                    <a:lnL w="9525" cap="flat" cmpd="sng" algn="ctr">
                      <a:solidFill>
                        <a:schemeClr val="bg2"/>
                      </a:solidFill>
                      <a:prstDash val="solid"/>
                      <a:round/>
                      <a:headEnd type="none" w="med" len="med"/>
                      <a:tailEnd type="none" w="med" len="med"/>
                    </a:lnL>
                    <a:lnR w="9525" cap="flat" cmpd="sng" algn="ctr">
                      <a:solidFill>
                        <a:schemeClr val="bg2"/>
                      </a:solidFill>
                      <a:prstDash val="solid"/>
                      <a:round/>
                      <a:headEnd type="none" w="med" len="med"/>
                      <a:tailEnd type="none" w="med" len="med"/>
                    </a:lnR>
                    <a:lnT w="9525" cap="flat" cmpd="sng" algn="ctr">
                      <a:solidFill>
                        <a:schemeClr val="bg2"/>
                      </a:solidFill>
                      <a:prstDash val="solid"/>
                      <a:round/>
                      <a:headEnd type="none" w="med" len="med"/>
                      <a:tailEnd type="none" w="med" len="med"/>
                    </a:lnT>
                    <a:lnB w="9525"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16"/>
                  </a:ext>
                </a:extLst>
              </a:tr>
            </a:tbl>
          </a:graphicData>
        </a:graphic>
      </p:graphicFrame>
      <p:sp>
        <p:nvSpPr>
          <p:cNvPr id="2009" name="正方形/長方形 34"/>
          <p:cNvSpPr/>
          <p:nvPr/>
        </p:nvSpPr>
        <p:spPr>
          <a:xfrm>
            <a:off x="315220" y="868183"/>
            <a:ext cx="8615376" cy="276999"/>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記載している費目は例示。募集要領９．（１）経費の区分に応じて必要経費を記載すること。</a:t>
            </a:r>
          </a:p>
        </p:txBody>
      </p:sp>
      <p:sp>
        <p:nvSpPr>
          <p:cNvPr id="2011" name="正方形/長方形 8"/>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9" name="正方形/長方形 8"/>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55</a:t>
            </a:r>
            <a:endParaRPr kumimoji="1" lang="ja-JP" altLang="en-US" sz="1480" dirty="0">
              <a:solidFill>
                <a:schemeClr val="tx1"/>
              </a:solidFill>
            </a:endParaRPr>
          </a:p>
        </p:txBody>
      </p:sp>
    </p:spTree>
    <p:extLst>
      <p:ext uri="{BB962C8B-B14F-4D97-AF65-F5344CB8AC3E}">
        <p14:creationId xmlns:p14="http://schemas.microsoft.com/office/powerpoint/2010/main" val="19268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その他</a:t>
            </a:r>
            <a:endParaRPr kumimoji="1" lang="ja-JP" altLang="en-US" sz="1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2018"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2019" name="Text Box 4"/>
          <p:cNvSpPr txBox="1">
            <a:spLocks noChangeArrowheads="1"/>
          </p:cNvSpPr>
          <p:nvPr/>
        </p:nvSpPr>
        <p:spPr>
          <a:xfrm>
            <a:off x="146732" y="3476795"/>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ワーク・ライフ・バランス等推進企業に関する認定等の状況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21" name="Rectangle 66"/>
          <p:cNvSpPr>
            <a:spLocks noChangeArrowheads="1"/>
          </p:cNvSpPr>
          <p:nvPr/>
        </p:nvSpPr>
        <p:spPr>
          <a:xfrm>
            <a:off x="158683" y="3883293"/>
            <a:ext cx="8826633" cy="2438833"/>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＊女性活躍推進法に基づく認定（えるぼし認定企業・プラチナえるぼし認定企業。労働時間等の働き方に係る基準は満たすことが必要。）、次世代育成支援対策推進法に基づく認定（</a:t>
            </a:r>
            <a:r>
              <a:rPr kumimoji="1" lang="ja-JP" altLang="ja-JP" sz="1200" b="0" i="1" u="none" strike="noStrike" kern="100" cap="none" spc="0" normalizeH="0" baseline="0" noProof="0" dirty="0" err="1">
                <a:ln>
                  <a:noFill/>
                </a:ln>
                <a:solidFill>
                  <a:srgbClr val="FF0000"/>
                </a:solidFill>
                <a:effectLst/>
                <a:uLnTx/>
                <a:uFillTx/>
                <a:latin typeface="Arial" panose="020B0604020202020204" pitchFamily="34" charset="0"/>
                <a:ea typeface="ＭＳ Ｐゴシック" panose="020B0600070205080204" pitchFamily="50" charset="-128"/>
                <a:cs typeface="+mn-cs"/>
              </a:rPr>
              <a:t>くるみん</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認定企業・プラチナくるみん認定企業）又は青少年の雇用の促進等に関する法律に基づく認定（ユースエール認定企業）の状況</a:t>
            </a:r>
          </a:p>
          <a:p>
            <a:pPr marL="0" marR="0" lvl="0" indent="0" algn="just"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＊女性活躍推進法第８条に基づく一般事業主行動計画（計画期間が満了していないものに限る。）の策定状況（常時雇用する労働者の数が</a:t>
            </a:r>
            <a:r>
              <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300</a:t>
            </a: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人以下の事業主に限る。）</a:t>
            </a:r>
            <a:endParaRPr kumimoji="1" lang="en-US"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
        <p:nvSpPr>
          <p:cNvPr id="2022" name="Rectangle 66"/>
          <p:cNvSpPr>
            <a:spLocks noChangeArrowheads="1"/>
          </p:cNvSpPr>
          <p:nvPr/>
        </p:nvSpPr>
        <p:spPr>
          <a:xfrm>
            <a:off x="171475" y="1169229"/>
            <a:ext cx="8826633" cy="2002639"/>
          </a:xfrm>
          <a:prstGeom prst="rect">
            <a:avLst/>
          </a:prstGeom>
          <a:noFill/>
          <a:ln w="12700">
            <a:solidFill>
              <a:srgbClr val="00B0F0"/>
            </a:solidFill>
            <a:miter lim="800000"/>
            <a:headEnd/>
            <a:tailEnd/>
          </a:ln>
        </p:spPr>
        <p:txBody>
          <a:bodyPr wrap="square" anchor="t"/>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0" fontAlgn="base" latinLnBrk="0" hangingPunct="0">
              <a:lnSpc>
                <a:spcPct val="100000"/>
              </a:lnSpc>
              <a:spcBef>
                <a:spcPct val="2000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他の補助金や委託事業等、重複して申請しているもの等があればその内容を記載してください</a:t>
            </a:r>
            <a:endParaRPr kumimoji="1" lang="ja-JP" altLang="ja-JP" sz="1100" b="0" i="1" u="none" strike="noStrike" kern="100" cap="none" spc="0" normalizeH="0" baseline="0" noProof="0" dirty="0">
              <a:ln>
                <a:noFill/>
              </a:ln>
              <a:solidFill>
                <a:srgbClr val="FF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sp>
        <p:nvSpPr>
          <p:cNvPr id="2023" name="Text Box 4"/>
          <p:cNvSpPr txBox="1">
            <a:spLocks noChangeArrowheads="1"/>
          </p:cNvSpPr>
          <p:nvPr/>
        </p:nvSpPr>
        <p:spPr>
          <a:xfrm>
            <a:off x="171475" y="717270"/>
            <a:ext cx="7398461" cy="307777"/>
          </a:xfrm>
          <a:prstGeom prst="rect">
            <a:avLst/>
          </a:prstGeom>
          <a:noFill/>
          <a:ln w="9525">
            <a:noFill/>
            <a:miter lim="800000"/>
            <a:headEnd/>
            <a:tailEnd/>
          </a:ln>
          <a:effectLst/>
        </p:spPr>
        <p:txBody>
          <a:bodyPr wrap="square">
            <a:spAutoFit/>
          </a:bodyPr>
          <a:lstStyle/>
          <a:p>
            <a:pPr marL="0" marR="0" lvl="0" indent="0" algn="l" defTabSz="914400" rtl="0" eaLnBrk="1" fontAlgn="base" latinLnBrk="0" hangingPunct="1">
              <a:lnSpc>
                <a:spcPct val="100000"/>
              </a:lnSpc>
              <a:spcBef>
                <a:spcPct val="5000"/>
              </a:spcBef>
              <a:spcAft>
                <a:spcPct val="0"/>
              </a:spcAft>
              <a:buClrTx/>
              <a:buSzTx/>
              <a:buFontTx/>
              <a:buNone/>
              <a:tabLst/>
              <a:defRPr/>
            </a:pP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その他申請状況</a:t>
            </a:r>
            <a:r>
              <a:rPr kumimoji="1" lang="en-US"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endParaRPr kumimoji="1" lang="ja-JP" altLang="en-US"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p:txBody>
      </p:sp>
      <p:sp>
        <p:nvSpPr>
          <p:cNvPr id="2024" name="正方形/長方形 10"/>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56</a:t>
            </a:r>
            <a:endParaRPr kumimoji="1" lang="ja-JP" altLang="en-US" sz="1480" dirty="0">
              <a:solidFill>
                <a:schemeClr val="tx1"/>
              </a:solidFill>
            </a:endParaRPr>
          </a:p>
        </p:txBody>
      </p:sp>
    </p:spTree>
    <p:extLst>
      <p:ext uri="{BB962C8B-B14F-4D97-AF65-F5344CB8AC3E}">
        <p14:creationId xmlns:p14="http://schemas.microsoft.com/office/powerpoint/2010/main" val="829212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３</a:t>
            </a:r>
            <a:r>
              <a:rPr kumimoji="1" lang="ja-JP" altLang="en-US" sz="2400" b="1" i="0" u="none" strike="noStrike" kern="1200" cap="none" spc="0" normalizeH="0" baseline="0" noProof="0" dirty="0" err="1">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合同審査評価ポイントへの反映状況　</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a:ea typeface="ＭＳ Ｐゴシック"/>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a:ea typeface="ＭＳ Ｐゴシック"/>
              <a:cs typeface="+mn-cs"/>
            </a:endParaRPr>
          </a:p>
        </p:txBody>
      </p:sp>
      <p:sp>
        <p:nvSpPr>
          <p:cNvPr id="1230"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234" name="テキスト ボックス 18"/>
          <p:cNvSpPr txBox="1"/>
          <p:nvPr/>
        </p:nvSpPr>
        <p:spPr>
          <a:xfrm>
            <a:off x="57870" y="600943"/>
            <a:ext cx="5234210" cy="338554"/>
          </a:xfrm>
          <a:prstGeom prst="rect">
            <a:avLst/>
          </a:prstGeom>
          <a:noFill/>
          <a:ln w="9525">
            <a:noFill/>
            <a:miter lim="800000"/>
            <a:headEnd/>
            <a:tailEnd/>
          </a:ln>
          <a:effectLst/>
        </p:spPr>
        <p:txBody>
          <a:bodyPr wrap="square">
            <a:spAutoFit/>
          </a:bodyPr>
          <a:lstStyle>
            <a:defPPr>
              <a:defRPr lang="ja-JP"/>
            </a:defPPr>
            <a:lvl1pPr marL="342900" lvl="0" indent="-342900" defTabSz="914400">
              <a:spcBef>
                <a:spcPct val="5000"/>
              </a:spcBef>
              <a:buFont typeface="Wingdings" panose="05000000000000000000" pitchFamily="2" charset="2"/>
              <a:buChar char="n"/>
              <a:defRPr sz="1600">
                <a:solidFill>
                  <a:srgbClr val="000000"/>
                </a:solidFill>
                <a:latin typeface="Tahoma" pitchFamily="34" charset="0"/>
              </a:defRPr>
            </a:lvl1pPr>
          </a:lstStyle>
          <a:p>
            <a:pPr marL="342900" marR="0" lvl="0" indent="-342900" algn="l" defTabSz="914400" rtl="0" eaLnBrk="0" fontAlgn="base" latinLnBrk="0" hangingPunct="0">
              <a:lnSpc>
                <a:spcPct val="100000"/>
              </a:lnSpc>
              <a:spcBef>
                <a:spcPct val="5000"/>
              </a:spcBef>
              <a:spcAft>
                <a:spcPct val="0"/>
              </a:spcAft>
              <a:buClrTx/>
              <a:buSzTx/>
              <a:buFont typeface="Wingdings" panose="05000000000000000000"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合同審査評価ポイントへの反映状況　　</a:t>
            </a:r>
          </a:p>
        </p:txBody>
      </p:sp>
      <p:sp>
        <p:nvSpPr>
          <p:cNvPr id="10" name="正方形/長方形 9"/>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3</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
        <p:nvSpPr>
          <p:cNvPr id="13" name="テキスト ボックス 1"/>
          <p:cNvSpPr txBox="1"/>
          <p:nvPr/>
        </p:nvSpPr>
        <p:spPr>
          <a:xfrm>
            <a:off x="251520" y="1075379"/>
            <a:ext cx="7320117" cy="723275"/>
          </a:xfrm>
          <a:prstGeom prst="rect">
            <a:avLst/>
          </a:prstGeom>
          <a:noFill/>
        </p:spPr>
        <p:txBody>
          <a:bodyPr wrap="square" rtlCol="0">
            <a:spAutoFit/>
          </a:bodyPr>
          <a:lstStyle/>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mn-ea"/>
                <a:ea typeface="+mn-ea"/>
                <a:cs typeface="+mn-cs"/>
              </a:rPr>
              <a:t>事業毎の評価基準のほか、合同審査会では、以下のポイントを評価する。</a:t>
            </a:r>
            <a:endParaRPr kumimoji="1" lang="en-US" altLang="ja-JP" sz="1800" b="0" i="0" u="none" strike="noStrike" kern="1200" cap="none" spc="0" normalizeH="0" baseline="0" noProof="0" dirty="0">
              <a:ln>
                <a:noFill/>
              </a:ln>
              <a:solidFill>
                <a:prstClr val="black"/>
              </a:solidFill>
              <a:effectLst/>
              <a:uLnTx/>
              <a:uFillTx/>
              <a:latin typeface="+mn-ea"/>
              <a:ea typeface="+mn-ea"/>
              <a:cs typeface="+mn-cs"/>
            </a:endParaRPr>
          </a:p>
          <a:p>
            <a:pPr marL="176213" marR="0" lvl="0" indent="0" algn="l" defTabSz="457200" rtl="0" eaLnBrk="1" fontAlgn="auto" latinLnBrk="0" hangingPunct="1">
              <a:lnSpc>
                <a:spcPct val="100000"/>
              </a:lnSpc>
              <a:spcBef>
                <a:spcPts val="0"/>
              </a:spcBef>
              <a:spcAft>
                <a:spcPts val="600"/>
              </a:spcAft>
              <a:buClrTx/>
              <a:buSzTx/>
              <a:buFontTx/>
              <a:buNone/>
              <a:tabLst/>
              <a:defRPr/>
            </a:pPr>
            <a:r>
              <a:rPr kumimoji="1" lang="ja-JP" altLang="en-US" sz="1800" b="0" i="0" u="none" strike="noStrike" kern="1200" cap="none" spc="0" normalizeH="0" baseline="0" noProof="0" dirty="0">
                <a:ln>
                  <a:noFill/>
                </a:ln>
                <a:solidFill>
                  <a:srgbClr val="FF0000"/>
                </a:solidFill>
                <a:effectLst/>
                <a:uLnTx/>
                <a:uFillTx/>
                <a:latin typeface="+mn-ea"/>
                <a:ea typeface="+mn-ea"/>
                <a:cs typeface="+mn-cs"/>
              </a:rPr>
              <a:t>該当する項目に〇をつけること</a:t>
            </a:r>
          </a:p>
        </p:txBody>
      </p:sp>
      <p:graphicFrame>
        <p:nvGraphicFramePr>
          <p:cNvPr id="14" name="表 12"/>
          <p:cNvGraphicFramePr>
            <a:graphicFrameLocks noGrp="1"/>
          </p:cNvGraphicFramePr>
          <p:nvPr>
            <p:extLst>
              <p:ext uri="{D42A27DB-BD31-4B8C-83A1-F6EECF244321}">
                <p14:modId xmlns:p14="http://schemas.microsoft.com/office/powerpoint/2010/main" val="2308051318"/>
              </p:ext>
            </p:extLst>
          </p:nvPr>
        </p:nvGraphicFramePr>
        <p:xfrm>
          <a:off x="107504" y="1965313"/>
          <a:ext cx="8928992" cy="1371600"/>
        </p:xfrm>
        <a:graphic>
          <a:graphicData uri="http://schemas.openxmlformats.org/drawingml/2006/table">
            <a:tbl>
              <a:tblPr firstRow="1" bandRow="1">
                <a:tableStyleId>{5940675A-B579-460E-94D1-54222C63F5DA}</a:tableStyleId>
              </a:tblPr>
              <a:tblGrid>
                <a:gridCol w="8414977">
                  <a:extLst>
                    <a:ext uri="{9D8B030D-6E8A-4147-A177-3AD203B41FA5}">
                      <a16:colId xmlns:a16="http://schemas.microsoft.com/office/drawing/2014/main" val="20000"/>
                    </a:ext>
                  </a:extLst>
                </a:gridCol>
                <a:gridCol w="514015">
                  <a:extLst>
                    <a:ext uri="{9D8B030D-6E8A-4147-A177-3AD203B41FA5}">
                      <a16:colId xmlns:a16="http://schemas.microsoft.com/office/drawing/2014/main" val="20001"/>
                    </a:ext>
                  </a:extLst>
                </a:gridCol>
              </a:tblGrid>
              <a:tr h="238929">
                <a:tc>
                  <a:txBody>
                    <a:bodyPr/>
                    <a:lstStyle/>
                    <a:p>
                      <a:pPr algn="ctr"/>
                      <a:r>
                        <a:rPr kumimoji="1" lang="ja-JP" altLang="en-US" sz="1200" dirty="0">
                          <a:solidFill>
                            <a:schemeClr val="tx1"/>
                          </a:solidFill>
                          <a:latin typeface="+mn-ea"/>
                          <a:ea typeface="+mn-ea"/>
                        </a:rPr>
                        <a:t>合同審査評価ポイント</a:t>
                      </a:r>
                    </a:p>
                  </a:txBody>
                  <a:tcPr>
                    <a:solidFill>
                      <a:schemeClr val="bg1">
                        <a:lumMod val="85000"/>
                      </a:schemeClr>
                    </a:solidFill>
                  </a:tcPr>
                </a:tc>
                <a:tc>
                  <a:txBody>
                    <a:bodyPr/>
                    <a:lstStyle/>
                    <a:p>
                      <a:pPr algn="ctr"/>
                      <a:endParaRPr kumimoji="1" lang="ja-JP" altLang="en-US" sz="1200" dirty="0">
                        <a:latin typeface="+mn-ea"/>
                        <a:ea typeface="+mn-ea"/>
                      </a:endParaRPr>
                    </a:p>
                  </a:txBody>
                  <a:tcPr>
                    <a:solidFill>
                      <a:schemeClr val="bg1">
                        <a:lumMod val="85000"/>
                      </a:schemeClr>
                    </a:solidFill>
                  </a:tcPr>
                </a:tc>
                <a:extLst>
                  <a:ext uri="{0D108BD9-81ED-4DB2-BD59-A6C34878D82A}">
                    <a16:rowId xmlns:a16="http://schemas.microsoft.com/office/drawing/2014/main" val="10000"/>
                  </a:ext>
                </a:extLst>
              </a:tr>
              <a:tr h="238929">
                <a:tc>
                  <a:txBody>
                    <a:bodyPr/>
                    <a:lstStyle/>
                    <a:p>
                      <a:r>
                        <a:rPr kumimoji="1" lang="ja-JP" altLang="en-US" sz="1200" dirty="0">
                          <a:solidFill>
                            <a:schemeClr val="tx1"/>
                          </a:solidFill>
                          <a:latin typeface="+mn-ea"/>
                          <a:ea typeface="+mn-ea"/>
                        </a:rPr>
                        <a:t>①合計２事業以上のスマートシティ関連事業に今年度応募している案件、又は過去に採択された事業に関係する案件であること</a:t>
                      </a:r>
                    </a:p>
                  </a:txBody>
                  <a:tcPr/>
                </a:tc>
                <a:tc>
                  <a:txBody>
                    <a:bodyPr/>
                    <a:lstStyle/>
                    <a:p>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2"/>
                  </a:ext>
                </a:extLst>
              </a:tr>
              <a:tr h="238929">
                <a:tc>
                  <a:txBody>
                    <a:bodyPr/>
                    <a:lstStyle/>
                    <a:p>
                      <a:r>
                        <a:rPr kumimoji="1" lang="ja-JP" altLang="en-US" sz="1200" dirty="0">
                          <a:solidFill>
                            <a:schemeClr val="tx1"/>
                          </a:solidFill>
                          <a:latin typeface="+mn-ea"/>
                          <a:ea typeface="+mn-ea"/>
                        </a:rPr>
                        <a:t>②新規性があり、先進的であること</a:t>
                      </a:r>
                    </a:p>
                  </a:txBody>
                  <a:tcPr/>
                </a:tc>
                <a:tc>
                  <a:txBody>
                    <a:bodyPr/>
                    <a:lstStyle/>
                    <a:p>
                      <a:pPr algn="ctr"/>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3"/>
                  </a:ext>
                </a:extLst>
              </a:tr>
              <a:tr h="273600">
                <a:tc>
                  <a:txBody>
                    <a:bodyPr/>
                    <a:lstStyle/>
                    <a:p>
                      <a:r>
                        <a:rPr kumimoji="1" lang="ja-JP" altLang="en-US" sz="1200" dirty="0">
                          <a:solidFill>
                            <a:schemeClr val="tx1"/>
                          </a:solidFill>
                          <a:latin typeface="+mn-ea"/>
                          <a:ea typeface="+mn-ea"/>
                        </a:rPr>
                        <a:t>③データ連携基盤（都市</a:t>
                      </a:r>
                      <a:r>
                        <a:rPr kumimoji="1" lang="en-US" altLang="ja-JP" sz="1200" dirty="0">
                          <a:solidFill>
                            <a:schemeClr val="tx1"/>
                          </a:solidFill>
                          <a:latin typeface="+mn-ea"/>
                          <a:ea typeface="+mn-ea"/>
                        </a:rPr>
                        <a:t>OS</a:t>
                      </a:r>
                      <a:r>
                        <a:rPr kumimoji="1" lang="ja-JP" altLang="en-US" sz="1200" dirty="0">
                          <a:solidFill>
                            <a:schemeClr val="tx1"/>
                          </a:solidFill>
                          <a:latin typeface="+mn-ea"/>
                          <a:ea typeface="+mn-ea"/>
                        </a:rPr>
                        <a:t>）を構築している案件、又は構築予定の案件</a:t>
                      </a:r>
                    </a:p>
                  </a:txBody>
                  <a:tcPr/>
                </a:tc>
                <a:tc>
                  <a:txBody>
                    <a:bodyPr/>
                    <a:lstStyle/>
                    <a:p>
                      <a:pPr algn="ctr"/>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4"/>
                  </a:ext>
                </a:extLst>
              </a:tr>
              <a:tr h="238929">
                <a:tc>
                  <a:txBody>
                    <a:bodyPr/>
                    <a:lstStyle/>
                    <a:p>
                      <a:r>
                        <a:rPr kumimoji="1" lang="ja-JP" altLang="en-US" sz="1200" dirty="0">
                          <a:solidFill>
                            <a:schemeClr val="tx1"/>
                          </a:solidFill>
                          <a:latin typeface="+mn-ea"/>
                          <a:ea typeface="+mn-ea"/>
                        </a:rPr>
                        <a:t>④作成する</a:t>
                      </a:r>
                      <a:r>
                        <a:rPr kumimoji="1" lang="en-US" altLang="ja-JP" sz="1200" dirty="0">
                          <a:solidFill>
                            <a:schemeClr val="tx1"/>
                          </a:solidFill>
                          <a:latin typeface="+mn-ea"/>
                          <a:ea typeface="+mn-ea"/>
                        </a:rPr>
                        <a:t>API</a:t>
                      </a:r>
                      <a:r>
                        <a:rPr kumimoji="1" lang="ja-JP" altLang="en-US" sz="1200" dirty="0">
                          <a:solidFill>
                            <a:schemeClr val="tx1"/>
                          </a:solidFill>
                          <a:latin typeface="+mn-ea"/>
                          <a:ea typeface="+mn-ea"/>
                        </a:rPr>
                        <a:t>を</a:t>
                      </a:r>
                      <a:r>
                        <a:rPr kumimoji="1" lang="ja-JP" altLang="en-US" sz="1200" b="0" i="0" u="none" strike="noStrike" kern="1200" cap="none" spc="0" normalizeH="0" baseline="0" noProof="0" dirty="0">
                          <a:ln>
                            <a:noFill/>
                          </a:ln>
                          <a:solidFill>
                            <a:srgbClr val="000000"/>
                          </a:solidFill>
                          <a:effectLst/>
                          <a:uLnTx/>
                          <a:uFillTx/>
                          <a:latin typeface="+mn-ea"/>
                          <a:ea typeface="+mn-ea"/>
                          <a:cs typeface="+mn-cs"/>
                        </a:rPr>
                        <a:t>スマートシティ官民連携</a:t>
                      </a:r>
                      <a:r>
                        <a:rPr kumimoji="1" lang="en-US" altLang="ja-JP" sz="1200" b="0" i="0" u="none" strike="noStrike" kern="1200" cap="none" spc="0" normalizeH="0" baseline="0" noProof="0" dirty="0">
                          <a:ln>
                            <a:noFill/>
                          </a:ln>
                          <a:solidFill>
                            <a:srgbClr val="000000"/>
                          </a:solidFill>
                          <a:effectLst/>
                          <a:uLnTx/>
                          <a:uFillTx/>
                          <a:latin typeface="+mn-ea"/>
                          <a:ea typeface="+mn-ea"/>
                          <a:cs typeface="+mn-cs"/>
                        </a:rPr>
                        <a:t>PF</a:t>
                      </a:r>
                      <a:r>
                        <a:rPr kumimoji="1" lang="ja-JP" altLang="en-US" sz="1200" b="0" i="0" u="none" strike="noStrike" kern="1200" cap="none" spc="0" normalizeH="0" baseline="0" noProof="0" dirty="0">
                          <a:ln>
                            <a:noFill/>
                          </a:ln>
                          <a:solidFill>
                            <a:srgbClr val="000000"/>
                          </a:solidFill>
                          <a:effectLst/>
                          <a:uLnTx/>
                          <a:uFillTx/>
                          <a:latin typeface="+mn-ea"/>
                          <a:ea typeface="+mn-ea"/>
                          <a:cs typeface="+mn-cs"/>
                        </a:rPr>
                        <a:t>サイト上の</a:t>
                      </a:r>
                      <a:r>
                        <a:rPr kumimoji="1" lang="en-US" altLang="ja-JP" sz="1200" b="0" i="0" u="none" strike="noStrike" kern="1200" cap="none" spc="0" normalizeH="0" baseline="0" noProof="0" dirty="0">
                          <a:ln>
                            <a:noFill/>
                          </a:ln>
                          <a:solidFill>
                            <a:srgbClr val="000000"/>
                          </a:solidFill>
                          <a:effectLst/>
                          <a:uLnTx/>
                          <a:uFillTx/>
                          <a:latin typeface="+mn-ea"/>
                          <a:ea typeface="+mn-ea"/>
                          <a:cs typeface="+mn-cs"/>
                        </a:rPr>
                        <a:t>API</a:t>
                      </a:r>
                      <a:r>
                        <a:rPr kumimoji="1" lang="ja-JP" altLang="en-US" sz="1200" b="0" i="0" u="none" strike="noStrike" kern="1200" cap="none" spc="0" normalizeH="0" baseline="0" noProof="0" dirty="0">
                          <a:ln>
                            <a:noFill/>
                          </a:ln>
                          <a:solidFill>
                            <a:srgbClr val="000000"/>
                          </a:solidFill>
                          <a:effectLst/>
                          <a:uLnTx/>
                          <a:uFillTx/>
                          <a:latin typeface="+mn-ea"/>
                          <a:ea typeface="+mn-ea"/>
                          <a:cs typeface="+mn-cs"/>
                        </a:rPr>
                        <a:t>カタログサイトに公開</a:t>
                      </a:r>
                      <a:r>
                        <a:rPr kumimoji="1" lang="ja-JP" altLang="en-US" sz="1200" dirty="0">
                          <a:solidFill>
                            <a:schemeClr val="tx1"/>
                          </a:solidFill>
                          <a:latin typeface="+mn-ea"/>
                          <a:ea typeface="+mn-ea"/>
                        </a:rPr>
                        <a:t>予定の案件</a:t>
                      </a:r>
                    </a:p>
                  </a:txBody>
                  <a:tcPr/>
                </a:tc>
                <a:tc>
                  <a:txBody>
                    <a:bodyPr/>
                    <a:lstStyle/>
                    <a:p>
                      <a:pPr algn="ctr"/>
                      <a:endParaRPr kumimoji="1" lang="ja-JP" altLang="en-US" sz="1200" dirty="0">
                        <a:solidFill>
                          <a:schemeClr val="tx1"/>
                        </a:solidFill>
                        <a:latin typeface="+mn-ea"/>
                        <a:ea typeface="+mn-ea"/>
                      </a:endParaRPr>
                    </a:p>
                  </a:txBody>
                  <a:tcPr/>
                </a:tc>
                <a:extLst>
                  <a:ext uri="{0D108BD9-81ED-4DB2-BD59-A6C34878D82A}">
                    <a16:rowId xmlns:a16="http://schemas.microsoft.com/office/drawing/2014/main" val="10006"/>
                  </a:ext>
                </a:extLst>
              </a:tr>
            </a:tbl>
          </a:graphicData>
        </a:graphic>
      </p:graphicFrame>
      <p:sp>
        <p:nvSpPr>
          <p:cNvPr id="15" name="Rectangle 66"/>
          <p:cNvSpPr>
            <a:spLocks noChangeArrowheads="1"/>
          </p:cNvSpPr>
          <p:nvPr/>
        </p:nvSpPr>
        <p:spPr>
          <a:xfrm>
            <a:off x="96700" y="3429000"/>
            <a:ext cx="8939796" cy="3312367"/>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6" name="正方形/長方形 22"/>
          <p:cNvSpPr/>
          <p:nvPr/>
        </p:nvSpPr>
        <p:spPr>
          <a:xfrm>
            <a:off x="64946" y="3473601"/>
            <a:ext cx="8899542" cy="1384995"/>
          </a:xfrm>
          <a:prstGeom prst="rect">
            <a:avLst/>
          </a:prstGeom>
        </p:spPr>
        <p:txBody>
          <a:bodyPr wrap="square">
            <a:spAutoFit/>
          </a:bodyPr>
          <a:lstStyle/>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合同審査評価ポイントを満たしている理由を簡潔に記載</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①</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②</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③ （３特徴（相互運用性、データ流通、拡張容易性（ビルディングブロック））を満たしていることを示すこと。また、</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p</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９の「都市</a:t>
            </a: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OS</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」の様式を必ず埋めること。）</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176213" marR="0" lvl="0" indent="-176213"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④</a:t>
            </a:r>
            <a:endPar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p:txBody>
      </p:sp>
    </p:spTree>
    <p:extLst>
      <p:ext uri="{BB962C8B-B14F-4D97-AF65-F5344CB8AC3E}">
        <p14:creationId xmlns:p14="http://schemas.microsoft.com/office/powerpoint/2010/main" val="317389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2" name="Text Box 4"/>
          <p:cNvSpPr txBox="1">
            <a:spLocks noChangeArrowheads="1"/>
          </p:cNvSpPr>
          <p:nvPr/>
        </p:nvSpPr>
        <p:spPr>
          <a:xfrm>
            <a:off x="107950" y="3791511"/>
            <a:ext cx="2375818" cy="1877437"/>
          </a:xfrm>
          <a:prstGeom prst="rect">
            <a:avLst/>
          </a:prstGeom>
          <a:noFill/>
          <a:ln w="9525">
            <a:noFill/>
            <a:miter lim="800000"/>
            <a:headEnd/>
            <a:tailEnd/>
          </a:ln>
          <a:effectLst/>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■対象区域の概要</a:t>
            </a:r>
            <a:endParaRPr kumimoji="1" lang="en-US" altLang="ja-JP"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（名称、面積、人口等）</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対象区域のビジョン</a:t>
            </a: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r>
              <a:rPr kumimoji="1" lang="ja-JP" altLang="en-US"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rPr>
              <a:t>（目指すべき地域の姿）</a:t>
            </a:r>
            <a:endParaRPr kumimoji="1" lang="en-US" altLang="ja-JP" sz="1600" b="0" i="1" u="none" strike="noStrike" kern="1200" cap="none" spc="0" normalizeH="0" baseline="0" noProof="0" dirty="0">
              <a:ln>
                <a:noFill/>
              </a:ln>
              <a:solidFill>
                <a:srgbClr val="FF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a:p>
            <a:pPr marL="0" marR="0" lvl="0" indent="0" algn="l" defTabSz="914400" rtl="0" eaLnBrk="1" fontAlgn="base" latinLnBrk="0" hangingPunct="1">
              <a:lnSpc>
                <a:spcPct val="100000"/>
              </a:lnSpc>
              <a:spcBef>
                <a:spcPct val="5000"/>
              </a:spcBef>
              <a:spcAft>
                <a:spcPct val="0"/>
              </a:spcAft>
              <a:buClrTx/>
              <a:buSzTx/>
              <a:buFontTx/>
              <a:buNone/>
              <a:tabLst/>
              <a:defRPr/>
            </a:pPr>
            <a:endParaRPr kumimoji="1" lang="en-US" altLang="ja-JP" sz="1600" b="0"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endParaRPr>
          </a:p>
        </p:txBody>
      </p:sp>
      <p:sp>
        <p:nvSpPr>
          <p:cNvPr id="1243" name="Rectangle 66"/>
          <p:cNvSpPr>
            <a:spLocks noChangeArrowheads="1"/>
          </p:cNvSpPr>
          <p:nvPr/>
        </p:nvSpPr>
        <p:spPr>
          <a:xfrm>
            <a:off x="107950" y="3702459"/>
            <a:ext cx="2375818" cy="2979158"/>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4"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４．概要　</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申請者名</a:t>
            </a:r>
            <a:r>
              <a:rPr kumimoji="1" lang="en-US" altLang="ja-JP"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a:t>
            </a:r>
            <a:endPar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5" name="正方形/長方形 2"/>
          <p:cNvSpPr/>
          <p:nvPr/>
        </p:nvSpPr>
        <p:spPr>
          <a:xfrm>
            <a:off x="107950" y="656948"/>
            <a:ext cx="8978900" cy="914400"/>
          </a:xfrm>
          <a:prstGeom prst="rect">
            <a:avLst/>
          </a:prstGeom>
          <a:noFill/>
          <a:ln>
            <a:solidFill>
              <a:schemeClr val="tx1"/>
            </a:solidFill>
          </a:ln>
        </p:spPr>
        <p:style>
          <a:lnRef idx="2">
            <a:schemeClr val="dk1"/>
          </a:lnRef>
          <a:fillRef idx="1">
            <a:schemeClr val="lt1"/>
          </a:fillRef>
          <a:effectRef idx="0">
            <a:schemeClr val="dk1"/>
          </a:effectRef>
          <a:fontRef idx="minor">
            <a:schemeClr val="dk1"/>
          </a:fontRef>
        </p:style>
        <p:txBody>
          <a:bodyPr rtlCol="0" anchor="t" anchorCtr="0"/>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事業のセールスポイント</a:t>
            </a:r>
            <a:endParaRPr kumimoji="1" lang="en-US" altLang="ja-JP" sz="1600" b="0" i="0" u="none" strike="noStrike" kern="1200" cap="none" spc="0" normalizeH="0" baseline="0" noProof="0" dirty="0">
              <a:ln>
                <a:noFill/>
              </a:ln>
              <a:solidFill>
                <a:srgbClr val="000000"/>
              </a:solidFill>
              <a:effectLst/>
              <a:uLnTx/>
              <a:uFillTx/>
              <a:latin typeface="ＭＳ Ｐゴシック"/>
              <a:ea typeface="ＭＳ Ｐゴシック"/>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ＭＳ Ｐゴシック"/>
                <a:ea typeface="ＭＳ Ｐゴシック"/>
                <a:cs typeface="+mn-cs"/>
              </a:rPr>
              <a:t>　</a:t>
            </a:r>
            <a:r>
              <a:rPr kumimoji="1" lang="ja-JP" altLang="en-US" sz="1600" b="0" i="1" u="none" strike="noStrike" kern="1200" cap="none" spc="0" normalizeH="0" baseline="0" noProof="0" dirty="0">
                <a:ln>
                  <a:noFill/>
                </a:ln>
                <a:solidFill>
                  <a:srgbClr val="FF0000"/>
                </a:solidFill>
                <a:effectLst/>
                <a:uLnTx/>
                <a:uFillTx/>
                <a:latin typeface="ＭＳ Ｐゴシック"/>
                <a:ea typeface="ＭＳ Ｐゴシック"/>
                <a:cs typeface="+mn-cs"/>
              </a:rPr>
              <a:t>（提案の中で特に優れている点、それにより地域にどのような変化をもたらすかを簡潔に記載）　</a:t>
            </a:r>
            <a:endParaRPr kumimoji="1" lang="en-US" altLang="ja-JP" sz="1800" b="0" i="1" u="none" strike="noStrike" kern="1200" cap="none" spc="-20" normalizeH="0" baseline="0" noProof="0" dirty="0">
              <a:ln>
                <a:noFill/>
              </a:ln>
              <a:solidFill>
                <a:srgbClr val="FF0000"/>
              </a:solidFill>
              <a:effectLst/>
              <a:uLnTx/>
              <a:uFillTx/>
              <a:latin typeface="ＭＳ Ｐゴシック"/>
              <a:ea typeface="ＭＳ Ｐゴシック"/>
              <a:cs typeface="+mn-cs"/>
            </a:endParaRPr>
          </a:p>
        </p:txBody>
      </p:sp>
      <p:sp>
        <p:nvSpPr>
          <p:cNvPr id="1246" name="テキスト ボックス 11"/>
          <p:cNvSpPr txBox="1"/>
          <p:nvPr/>
        </p:nvSpPr>
        <p:spPr>
          <a:xfrm>
            <a:off x="2516391" y="1700808"/>
            <a:ext cx="3096344" cy="338554"/>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■関連事業全体の概要</a:t>
            </a:r>
          </a:p>
        </p:txBody>
      </p:sp>
      <p:sp>
        <p:nvSpPr>
          <p:cNvPr id="1247" name="Rectangle 66"/>
          <p:cNvSpPr>
            <a:spLocks noChangeArrowheads="1"/>
          </p:cNvSpPr>
          <p:nvPr/>
        </p:nvSpPr>
        <p:spPr>
          <a:xfrm>
            <a:off x="107950" y="1714222"/>
            <a:ext cx="2375818" cy="1870506"/>
          </a:xfrm>
          <a:prstGeom prst="rect">
            <a:avLst/>
          </a:prstGeom>
          <a:noFill/>
          <a:ln>
            <a:solidFill>
              <a:schemeClr val="tx1"/>
            </a:solidFill>
            <a:headEnd/>
            <a:tailEnd/>
          </a:ln>
        </p:spPr>
        <p:style>
          <a:lnRef idx="2">
            <a:schemeClr val="dk1"/>
          </a:lnRef>
          <a:fillRef idx="1">
            <a:schemeClr val="lt1"/>
          </a:fillRef>
          <a:effectRef idx="0">
            <a:schemeClr val="dk1"/>
          </a:effectRef>
          <a:fontRef idx="minor">
            <a:schemeClr val="dk1"/>
          </a:fontRef>
        </p:style>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050" b="0" i="0" u="sng"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8" name="テキスト ボックス 32"/>
          <p:cNvSpPr txBox="1"/>
          <p:nvPr/>
        </p:nvSpPr>
        <p:spPr>
          <a:xfrm>
            <a:off x="107951" y="1802219"/>
            <a:ext cx="2231801" cy="307777"/>
          </a:xfrm>
          <a:prstGeom prst="rect">
            <a:avLst/>
          </a:prstGeom>
          <a:noFill/>
        </p:spPr>
        <p:txBody>
          <a:bodyPr wrap="square" rtlCol="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位置図</a:t>
            </a:r>
            <a:endParaRPr kumimoji="1" lang="en-US" altLang="ja-JP" sz="14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249" name="正方形/長方形 3"/>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sp>
        <p:nvSpPr>
          <p:cNvPr id="11" name="正方形/長方形 10"/>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4</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2689887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7" name="Rectangle 66"/>
          <p:cNvSpPr>
            <a:spLocks noChangeArrowheads="1"/>
          </p:cNvSpPr>
          <p:nvPr/>
        </p:nvSpPr>
        <p:spPr>
          <a:xfrm>
            <a:off x="96700" y="980728"/>
            <a:ext cx="8939796" cy="5760640"/>
          </a:xfrm>
          <a:prstGeom prst="rect">
            <a:avLst/>
          </a:prstGeom>
          <a:noFill/>
          <a:ln w="28575">
            <a:solidFill>
              <a:schemeClr val="tx1"/>
            </a:solidFill>
            <a:miter lim="800000"/>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srgbClr val="0070C0"/>
              </a:solidFill>
              <a:effectLst/>
              <a:uLnTx/>
              <a:uFillTx/>
              <a:latin typeface="Arial" panose="020B0604020202020204" pitchFamily="34" charset="0"/>
              <a:ea typeface="ＭＳ Ｐゴシック" panose="020B0600070205080204" pitchFamily="50" charset="-128"/>
              <a:cs typeface="+mn-cs"/>
            </a:endParaRPr>
          </a:p>
        </p:txBody>
      </p:sp>
      <p:sp>
        <p:nvSpPr>
          <p:cNvPr id="1348" name="Rectangle 67"/>
          <p:cNvSpPr>
            <a:spLocks noChangeArrowheads="1"/>
          </p:cNvSpPr>
          <p:nvPr/>
        </p:nvSpPr>
        <p:spPr>
          <a:xfrm>
            <a:off x="0" y="0"/>
            <a:ext cx="9144000" cy="573088"/>
          </a:xfrm>
          <a:prstGeom prst="rect">
            <a:avLst/>
          </a:prstGeom>
          <a:solidFill>
            <a:schemeClr val="tx1"/>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１１．スケジュール</a:t>
            </a:r>
            <a:endPar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9" name="Text Box 4"/>
          <p:cNvSpPr txBox="1">
            <a:spLocks noChangeArrowheads="1"/>
          </p:cNvSpPr>
          <p:nvPr/>
        </p:nvSpPr>
        <p:spPr>
          <a:xfrm>
            <a:off x="0" y="580618"/>
            <a:ext cx="7452320" cy="400110"/>
          </a:xfrm>
          <a:prstGeom prst="rect">
            <a:avLst/>
          </a:prstGeom>
          <a:noFill/>
          <a:ln w="9525">
            <a:noFill/>
            <a:miter lim="800000"/>
            <a:headEnd/>
            <a:tailEnd/>
          </a:ln>
          <a:effectLst/>
        </p:spPr>
        <p:txBody>
          <a:bodyPr wrap="square">
            <a:spAutoFit/>
          </a:bodyPr>
          <a:lstStyle/>
          <a:p>
            <a:pPr marL="238125" marR="0" lvl="0" indent="-238125" algn="l" defTabSz="914400" rtl="0" eaLnBrk="1" fontAlgn="base" latinLnBrk="0" hangingPunct="1">
              <a:lnSpc>
                <a:spcPct val="100000"/>
              </a:lnSpc>
              <a:spcBef>
                <a:spcPct val="5000"/>
              </a:spcBef>
              <a:spcAft>
                <a:spcPct val="0"/>
              </a:spcAft>
              <a:buClrTx/>
              <a:buSzTx/>
              <a:buFont typeface="Wingdings" pitchFamily="2" charset="2"/>
              <a:buChar char="n"/>
              <a:tabLst/>
              <a:defRPr/>
            </a:pPr>
            <a:r>
              <a:rPr kumimoji="1" lang="ja-JP" altLang="en-US" sz="2000" b="1" i="0" u="none" strike="noStrike" kern="1200" cap="none" spc="0" normalizeH="0" baseline="0" noProof="0" dirty="0">
                <a:ln>
                  <a:noFill/>
                </a:ln>
                <a:solidFill>
                  <a:srgbClr val="000000"/>
                </a:solidFill>
                <a:effectLst/>
                <a:uLnTx/>
                <a:uFillTx/>
                <a:latin typeface="Tahoma" pitchFamily="34" charset="0"/>
                <a:ea typeface="ＭＳ Ｐゴシック" panose="020B0600070205080204" pitchFamily="50" charset="-128"/>
                <a:cs typeface="+mn-cs"/>
              </a:rPr>
              <a:t>中長期スケジュール</a:t>
            </a:r>
          </a:p>
        </p:txBody>
      </p:sp>
      <p:sp>
        <p:nvSpPr>
          <p:cNvPr id="1350" name="正方形/長方形 22"/>
          <p:cNvSpPr/>
          <p:nvPr/>
        </p:nvSpPr>
        <p:spPr>
          <a:xfrm>
            <a:off x="108536" y="1084321"/>
            <a:ext cx="8712285" cy="523220"/>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　実施地域における中長期の全体スケジュールを整理し記入してください。</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4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（例）</a:t>
            </a:r>
          </a:p>
        </p:txBody>
      </p:sp>
      <p:sp>
        <p:nvSpPr>
          <p:cNvPr id="1351" name="正方形/長方形 10"/>
          <p:cNvSpPr/>
          <p:nvPr/>
        </p:nvSpPr>
        <p:spPr>
          <a:xfrm>
            <a:off x="7452320" y="116632"/>
            <a:ext cx="1057206"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共通</a:t>
            </a:r>
          </a:p>
        </p:txBody>
      </p:sp>
      <p:graphicFrame>
        <p:nvGraphicFramePr>
          <p:cNvPr id="1353" name="表 79"/>
          <p:cNvGraphicFramePr>
            <a:graphicFrameLocks noGrp="1"/>
          </p:cNvGraphicFramePr>
          <p:nvPr/>
        </p:nvGraphicFramePr>
        <p:xfrm>
          <a:off x="240811" y="1556792"/>
          <a:ext cx="8676709" cy="4621635"/>
        </p:xfrm>
        <a:graphic>
          <a:graphicData uri="http://schemas.openxmlformats.org/drawingml/2006/table">
            <a:tbl>
              <a:tblPr firstRow="1" bandRow="1"/>
              <a:tblGrid>
                <a:gridCol w="855023">
                  <a:extLst>
                    <a:ext uri="{9D8B030D-6E8A-4147-A177-3AD203B41FA5}">
                      <a16:colId xmlns:a16="http://schemas.microsoft.com/office/drawing/2014/main" val="20000"/>
                    </a:ext>
                  </a:extLst>
                </a:gridCol>
                <a:gridCol w="1404289">
                  <a:extLst>
                    <a:ext uri="{9D8B030D-6E8A-4147-A177-3AD203B41FA5}">
                      <a16:colId xmlns:a16="http://schemas.microsoft.com/office/drawing/2014/main" val="20001"/>
                    </a:ext>
                  </a:extLst>
                </a:gridCol>
                <a:gridCol w="1600477">
                  <a:extLst>
                    <a:ext uri="{9D8B030D-6E8A-4147-A177-3AD203B41FA5}">
                      <a16:colId xmlns:a16="http://schemas.microsoft.com/office/drawing/2014/main" val="20002"/>
                    </a:ext>
                  </a:extLst>
                </a:gridCol>
                <a:gridCol w="1605640">
                  <a:extLst>
                    <a:ext uri="{9D8B030D-6E8A-4147-A177-3AD203B41FA5}">
                      <a16:colId xmlns:a16="http://schemas.microsoft.com/office/drawing/2014/main" val="20003"/>
                    </a:ext>
                  </a:extLst>
                </a:gridCol>
                <a:gridCol w="1605640">
                  <a:extLst>
                    <a:ext uri="{9D8B030D-6E8A-4147-A177-3AD203B41FA5}">
                      <a16:colId xmlns:a16="http://schemas.microsoft.com/office/drawing/2014/main" val="20004"/>
                    </a:ext>
                  </a:extLst>
                </a:gridCol>
                <a:gridCol w="1605640">
                  <a:extLst>
                    <a:ext uri="{9D8B030D-6E8A-4147-A177-3AD203B41FA5}">
                      <a16:colId xmlns:a16="http://schemas.microsoft.com/office/drawing/2014/main" val="20005"/>
                    </a:ext>
                  </a:extLst>
                </a:gridCol>
              </a:tblGrid>
              <a:tr h="256166">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2022</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2023</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lvl1pPr marL="0" algn="l" defTabSz="914400" rtl="0" eaLnBrk="1" latinLnBrk="0" hangingPunct="1">
                        <a:defRPr kumimoji="1" sz="1800" b="1" kern="1200">
                          <a:solidFill>
                            <a:schemeClr val="lt1"/>
                          </a:solidFill>
                          <a:latin typeface="Calibri" panose="020F0502020204030204"/>
                        </a:defRPr>
                      </a:lvl1pPr>
                      <a:lvl2pPr marL="457200" algn="l" defTabSz="914400" rtl="0" eaLnBrk="1" latinLnBrk="0" hangingPunct="1">
                        <a:defRPr kumimoji="1" sz="1800" b="1" kern="1200">
                          <a:solidFill>
                            <a:schemeClr val="lt1"/>
                          </a:solidFill>
                          <a:latin typeface="Calibri" panose="020F0502020204030204"/>
                        </a:defRPr>
                      </a:lvl2pPr>
                      <a:lvl3pPr marL="914400" algn="l" defTabSz="914400" rtl="0" eaLnBrk="1" latinLnBrk="0" hangingPunct="1">
                        <a:defRPr kumimoji="1" sz="1800" b="1" kern="1200">
                          <a:solidFill>
                            <a:schemeClr val="lt1"/>
                          </a:solidFill>
                          <a:latin typeface="Calibri" panose="020F0502020204030204"/>
                        </a:defRPr>
                      </a:lvl3pPr>
                      <a:lvl4pPr marL="1371600" algn="l" defTabSz="914400" rtl="0" eaLnBrk="1" latinLnBrk="0" hangingPunct="1">
                        <a:defRPr kumimoji="1" sz="1800" b="1" kern="1200">
                          <a:solidFill>
                            <a:schemeClr val="lt1"/>
                          </a:solidFill>
                          <a:latin typeface="Calibri" panose="020F0502020204030204"/>
                        </a:defRPr>
                      </a:lvl4pPr>
                      <a:lvl5pPr marL="1828800" algn="l" defTabSz="914400" rtl="0" eaLnBrk="1" latinLnBrk="0" hangingPunct="1">
                        <a:defRPr kumimoji="1" sz="1800" b="1" kern="1200">
                          <a:solidFill>
                            <a:schemeClr val="lt1"/>
                          </a:solidFill>
                          <a:latin typeface="Calibri" panose="020F0502020204030204"/>
                        </a:defRPr>
                      </a:lvl5pPr>
                      <a:lvl6pPr marL="2286000" algn="l" defTabSz="914400" rtl="0" eaLnBrk="1" latinLnBrk="0" hangingPunct="1">
                        <a:defRPr kumimoji="1" sz="1800" b="1" kern="1200">
                          <a:solidFill>
                            <a:schemeClr val="lt1"/>
                          </a:solidFill>
                          <a:latin typeface="Calibri" panose="020F0502020204030204"/>
                        </a:defRPr>
                      </a:lvl6pPr>
                      <a:lvl7pPr marL="2743200" algn="l" defTabSz="914400" rtl="0" eaLnBrk="1" latinLnBrk="0" hangingPunct="1">
                        <a:defRPr kumimoji="1" sz="1800" b="1" kern="1200">
                          <a:solidFill>
                            <a:schemeClr val="lt1"/>
                          </a:solidFill>
                          <a:latin typeface="Calibri" panose="020F0502020204030204"/>
                        </a:defRPr>
                      </a:lvl7pPr>
                      <a:lvl8pPr marL="3200400" algn="l" defTabSz="914400" rtl="0" eaLnBrk="1" latinLnBrk="0" hangingPunct="1">
                        <a:defRPr kumimoji="1" sz="1800" b="1" kern="1200">
                          <a:solidFill>
                            <a:schemeClr val="lt1"/>
                          </a:solidFill>
                          <a:latin typeface="Calibri" panose="020F0502020204030204"/>
                        </a:defRPr>
                      </a:lvl8pPr>
                      <a:lvl9pPr marL="3657600" algn="l" defTabSz="914400" rtl="0" eaLnBrk="1" latinLnBrk="0" hangingPunct="1">
                        <a:defRPr kumimoji="1" sz="1800" b="1" kern="1200">
                          <a:solidFill>
                            <a:schemeClr val="lt1"/>
                          </a:solidFill>
                          <a:latin typeface="Calibri" panose="020F0502020204030204"/>
                        </a:defRPr>
                      </a:lvl9pPr>
                    </a:lstStyle>
                    <a:p>
                      <a:pPr algn="ctr"/>
                      <a:r>
                        <a:rPr kumimoji="1" lang="en-US" altLang="ja-JP" sz="1200" dirty="0">
                          <a:solidFill>
                            <a:schemeClr val="bg1"/>
                          </a:solidFill>
                          <a:latin typeface="Meiryo UI" panose="020B0604030504040204" pitchFamily="50" charset="-128"/>
                          <a:ea typeface="Meiryo UI" panose="020B0604030504040204" pitchFamily="50" charset="-128"/>
                        </a:rPr>
                        <a:t>2024</a:t>
                      </a:r>
                      <a:r>
                        <a:rPr kumimoji="1" lang="ja-JP" altLang="en-US" sz="1200"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2025</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dirty="0">
                          <a:solidFill>
                            <a:schemeClr val="bg1"/>
                          </a:solidFill>
                          <a:latin typeface="Meiryo UI" panose="020B0604030504040204" pitchFamily="50" charset="-128"/>
                          <a:ea typeface="Meiryo UI" panose="020B0604030504040204" pitchFamily="50" charset="-128"/>
                        </a:rPr>
                        <a:t>2026</a:t>
                      </a:r>
                      <a:r>
                        <a:rPr kumimoji="1" lang="ja-JP" altLang="en-US" sz="1200" b="1" dirty="0">
                          <a:solidFill>
                            <a:schemeClr val="bg1"/>
                          </a:solidFill>
                          <a:latin typeface="Meiryo UI" panose="020B0604030504040204" pitchFamily="50" charset="-128"/>
                          <a:ea typeface="Meiryo UI" panose="020B0604030504040204" pitchFamily="50" charset="-128"/>
                        </a:rPr>
                        <a:t>年度</a:t>
                      </a: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olid"/>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A5A5A5"/>
                    </a:solidFill>
                  </a:tcPr>
                </a:tc>
                <a:extLst>
                  <a:ext uri="{0D108BD9-81ED-4DB2-BD59-A6C34878D82A}">
                    <a16:rowId xmlns:a16="http://schemas.microsoft.com/office/drawing/2014/main" val="10000"/>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1"/>
                  </a:ext>
                </a:extLst>
              </a:tr>
              <a:tr h="48222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2"/>
                  </a:ext>
                </a:extLst>
              </a:tr>
              <a:tr h="59182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3"/>
                  </a:ext>
                </a:extLst>
              </a:tr>
              <a:tr h="533371">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〇〇〇〇</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（先端的サービス）</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4"/>
                  </a:ext>
                </a:extLst>
              </a:tr>
              <a:tr h="467845">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5"/>
                  </a:ext>
                </a:extLst>
              </a:tr>
              <a:tr h="693013">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u="none" strike="noStrike" kern="1200" cap="none" spc="0" normalizeH="0" baseline="0" noProof="0" dirty="0">
                        <a:ln>
                          <a:noFill/>
                        </a:ln>
                        <a:effectLst/>
                        <a:uLnTx/>
                        <a:uFillTx/>
                        <a:latin typeface="Meiryo UI" panose="020B0604030504040204" pitchFamily="50" charset="-128"/>
                        <a:ea typeface="Meiryo UI" panose="020B0604030504040204" pitchFamily="50" charset="-128"/>
                      </a:endParaRP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rgbClr val="E7E6E6"/>
                    </a:solidFill>
                  </a:tcPr>
                </a:tc>
                <a:extLst>
                  <a:ext uri="{0D108BD9-81ED-4DB2-BD59-A6C34878D82A}">
                    <a16:rowId xmlns:a16="http://schemas.microsoft.com/office/drawing/2014/main" val="10006"/>
                  </a:ext>
                </a:extLst>
              </a:tr>
              <a:tr h="732846">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r>
                        <a:rPr lang="ja-JP" altLang="en-US" sz="1200" dirty="0">
                          <a:latin typeface="Meiryo UI" panose="020B0604030504040204" pitchFamily="50" charset="-128"/>
                          <a:ea typeface="Meiryo UI" panose="020B0604030504040204" pitchFamily="50" charset="-128"/>
                        </a:rPr>
                        <a:t>データ連携基盤</a:t>
                      </a:r>
                    </a:p>
                  </a:txBody>
                  <a:tcPr anchor="ctr">
                    <a:lnL w="3175" cap="flat" cmpd="sng" algn="ctr">
                      <a:solidFill>
                        <a:sysClr val="window" lastClr="FFFFFF">
                          <a:lumMod val="75000"/>
                        </a:sysClr>
                      </a:solidFill>
                      <a:prstDash val="solid"/>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kumimoji="1" sz="1800" kern="1200">
                          <a:solidFill>
                            <a:schemeClr val="dk1"/>
                          </a:solidFill>
                          <a:latin typeface="Calibri" panose="020F0502020204030204"/>
                        </a:defRPr>
                      </a:lvl1pPr>
                      <a:lvl2pPr marL="457200" algn="l" defTabSz="914400" rtl="0" eaLnBrk="1" latinLnBrk="0" hangingPunct="1">
                        <a:defRPr kumimoji="1" sz="1800" kern="1200">
                          <a:solidFill>
                            <a:schemeClr val="dk1"/>
                          </a:solidFill>
                          <a:latin typeface="Calibri" panose="020F0502020204030204"/>
                        </a:defRPr>
                      </a:lvl2pPr>
                      <a:lvl3pPr marL="914400" algn="l" defTabSz="914400" rtl="0" eaLnBrk="1" latinLnBrk="0" hangingPunct="1">
                        <a:defRPr kumimoji="1" sz="1800" kern="1200">
                          <a:solidFill>
                            <a:schemeClr val="dk1"/>
                          </a:solidFill>
                          <a:latin typeface="Calibri" panose="020F0502020204030204"/>
                        </a:defRPr>
                      </a:lvl3pPr>
                      <a:lvl4pPr marL="1371600" algn="l" defTabSz="914400" rtl="0" eaLnBrk="1" latinLnBrk="0" hangingPunct="1">
                        <a:defRPr kumimoji="1" sz="1800" kern="1200">
                          <a:solidFill>
                            <a:schemeClr val="dk1"/>
                          </a:solidFill>
                          <a:latin typeface="Calibri" panose="020F0502020204030204"/>
                        </a:defRPr>
                      </a:lvl4pPr>
                      <a:lvl5pPr marL="1828800" algn="l" defTabSz="914400" rtl="0" eaLnBrk="1" latinLnBrk="0" hangingPunct="1">
                        <a:defRPr kumimoji="1" sz="1800" kern="1200">
                          <a:solidFill>
                            <a:schemeClr val="dk1"/>
                          </a:solidFill>
                          <a:latin typeface="Calibri" panose="020F0502020204030204"/>
                        </a:defRPr>
                      </a:lvl5pPr>
                      <a:lvl6pPr marL="2286000" algn="l" defTabSz="914400" rtl="0" eaLnBrk="1" latinLnBrk="0" hangingPunct="1">
                        <a:defRPr kumimoji="1" sz="1800" kern="1200">
                          <a:solidFill>
                            <a:schemeClr val="dk1"/>
                          </a:solidFill>
                          <a:latin typeface="Calibri" panose="020F0502020204030204"/>
                        </a:defRPr>
                      </a:lvl6pPr>
                      <a:lvl7pPr marL="2743200" algn="l" defTabSz="914400" rtl="0" eaLnBrk="1" latinLnBrk="0" hangingPunct="1">
                        <a:defRPr kumimoji="1" sz="1800" kern="1200">
                          <a:solidFill>
                            <a:schemeClr val="dk1"/>
                          </a:solidFill>
                          <a:latin typeface="Calibri" panose="020F0502020204030204"/>
                        </a:defRPr>
                      </a:lvl7pPr>
                      <a:lvl8pPr marL="3200400" algn="l" defTabSz="914400" rtl="0" eaLnBrk="1" latinLnBrk="0" hangingPunct="1">
                        <a:defRPr kumimoji="1" sz="1800" kern="1200">
                          <a:solidFill>
                            <a:schemeClr val="dk1"/>
                          </a:solidFill>
                          <a:latin typeface="Calibri" panose="020F0502020204030204"/>
                        </a:defRPr>
                      </a:lvl8pPr>
                      <a:lvl9pPr marL="3657600" algn="l" defTabSz="914400" rtl="0" eaLnBrk="1" latinLnBrk="0" hangingPunct="1">
                        <a:defRPr kumimoji="1" sz="1800" kern="1200">
                          <a:solidFill>
                            <a:schemeClr val="dk1"/>
                          </a:solidFill>
                          <a:latin typeface="Calibri" panose="020F0502020204030204"/>
                        </a:defRPr>
                      </a:lvl9p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p>
                      <a:endParaRPr kumimoji="1" lang="ja-JP" altLang="en-US" sz="1200" dirty="0">
                        <a:latin typeface="Meiryo UI" panose="020B0604030504040204" pitchFamily="50" charset="-128"/>
                        <a:ea typeface="Meiryo UI" panose="020B0604030504040204" pitchFamily="50" charset="-128"/>
                      </a:endParaRPr>
                    </a:p>
                  </a:txBody>
                  <a:tcPr>
                    <a:lnL w="3175" cap="flat" cmpd="sng" algn="ctr">
                      <a:solidFill>
                        <a:sysClr val="window" lastClr="FFFFFF">
                          <a:lumMod val="75000"/>
                        </a:sysClr>
                      </a:solidFill>
                      <a:prstDash val="sysDash"/>
                      <a:round/>
                      <a:headEnd type="none" w="med" len="med"/>
                      <a:tailEnd type="none" w="med" len="med"/>
                    </a:lnL>
                    <a:lnR w="3175" cap="flat" cmpd="sng" algn="ctr">
                      <a:solidFill>
                        <a:sysClr val="window" lastClr="FFFFFF">
                          <a:lumMod val="75000"/>
                        </a:sysClr>
                      </a:solidFill>
                      <a:prstDash val="sysDash"/>
                      <a:round/>
                      <a:headEnd type="none" w="med" len="med"/>
                      <a:tailEnd type="none" w="med" len="med"/>
                    </a:lnR>
                    <a:lnT w="3175" cap="flat" cmpd="sng" algn="ctr">
                      <a:solidFill>
                        <a:sysClr val="window" lastClr="FFFFFF">
                          <a:lumMod val="75000"/>
                        </a:sysClr>
                      </a:solidFill>
                      <a:prstDash val="sysDash"/>
                      <a:round/>
                      <a:headEnd type="none" w="med" len="med"/>
                      <a:tailEnd type="none" w="med" len="med"/>
                    </a:lnT>
                    <a:lnB w="3175" cap="flat" cmpd="sng" algn="ctr">
                      <a:solidFill>
                        <a:sysClr val="window" lastClr="FFFFFF">
                          <a:lumMod val="75000"/>
                        </a:sysClr>
                      </a:solidFill>
                      <a:prstDash val="sysDash"/>
                      <a:round/>
                      <a:headEnd type="none" w="med" len="med"/>
                      <a:tailEnd type="none" w="med" len="med"/>
                    </a:lnB>
                    <a:lnTlToBr w="12700" cmpd="sng">
                      <a:noFill/>
                      <a:prstDash val="solid"/>
                    </a:lnTlToBr>
                    <a:lnBlToTr w="12700" cmpd="sng">
                      <a:noFill/>
                      <a:prstDash val="solid"/>
                    </a:lnBlToTr>
                    <a:solidFill>
                      <a:sysClr val="window" lastClr="FFFFFF"/>
                    </a:solidFill>
                  </a:tcPr>
                </a:tc>
                <a:extLst>
                  <a:ext uri="{0D108BD9-81ED-4DB2-BD59-A6C34878D82A}">
                    <a16:rowId xmlns:a16="http://schemas.microsoft.com/office/drawing/2014/main" val="10007"/>
                  </a:ext>
                </a:extLst>
              </a:tr>
            </a:tbl>
          </a:graphicData>
        </a:graphic>
      </p:graphicFrame>
      <p:sp>
        <p:nvSpPr>
          <p:cNvPr id="1354" name="右矢印 80"/>
          <p:cNvSpPr/>
          <p:nvPr/>
        </p:nvSpPr>
        <p:spPr>
          <a:xfrm>
            <a:off x="1157837" y="2747715"/>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5" name="テキスト ボックス 81"/>
          <p:cNvSpPr txBox="1"/>
          <p:nvPr/>
        </p:nvSpPr>
        <p:spPr>
          <a:xfrm>
            <a:off x="1060979" y="2546559"/>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56" name="テキスト ボックス 82"/>
          <p:cNvSpPr txBox="1"/>
          <p:nvPr/>
        </p:nvSpPr>
        <p:spPr>
          <a:xfrm>
            <a:off x="2546104" y="2556804"/>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57" name="右矢印 83"/>
          <p:cNvSpPr/>
          <p:nvPr/>
        </p:nvSpPr>
        <p:spPr>
          <a:xfrm>
            <a:off x="2714073" y="2752369"/>
            <a:ext cx="6084000" cy="18925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8" name="右矢印 84"/>
          <p:cNvSpPr/>
          <p:nvPr/>
        </p:nvSpPr>
        <p:spPr>
          <a:xfrm>
            <a:off x="2516003" y="3410666"/>
            <a:ext cx="1540723" cy="175917"/>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59" name="テキスト ボックス 85"/>
          <p:cNvSpPr txBox="1"/>
          <p:nvPr/>
        </p:nvSpPr>
        <p:spPr>
          <a:xfrm>
            <a:off x="2392101" y="316391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60" name="テキスト ボックス 86"/>
          <p:cNvSpPr txBox="1"/>
          <p:nvPr/>
        </p:nvSpPr>
        <p:spPr>
          <a:xfrm>
            <a:off x="4220543" y="323666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61" name="右矢印 87"/>
          <p:cNvSpPr/>
          <p:nvPr/>
        </p:nvSpPr>
        <p:spPr>
          <a:xfrm>
            <a:off x="4280978" y="3415405"/>
            <a:ext cx="4464000" cy="171178"/>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62" name="テキスト ボックス 88"/>
          <p:cNvSpPr txBox="1"/>
          <p:nvPr/>
        </p:nvSpPr>
        <p:spPr>
          <a:xfrm>
            <a:off x="539552" y="4365104"/>
            <a:ext cx="342909" cy="1015663"/>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endParaRPr kumimoji="1" lang="en-US" altLang="ja-JP" sz="1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3" name="山形 89"/>
          <p:cNvSpPr/>
          <p:nvPr/>
        </p:nvSpPr>
        <p:spPr>
          <a:xfrm>
            <a:off x="796060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4" name="山形 90"/>
          <p:cNvSpPr/>
          <p:nvPr/>
        </p:nvSpPr>
        <p:spPr>
          <a:xfrm>
            <a:off x="1147992" y="5852432"/>
            <a:ext cx="972000" cy="111872"/>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5" name="山形 91"/>
          <p:cNvSpPr/>
          <p:nvPr/>
        </p:nvSpPr>
        <p:spPr>
          <a:xfrm>
            <a:off x="5850453" y="5855193"/>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6" name="山形 92"/>
          <p:cNvSpPr/>
          <p:nvPr/>
        </p:nvSpPr>
        <p:spPr>
          <a:xfrm>
            <a:off x="6278344"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7" name="山形 93"/>
          <p:cNvSpPr/>
          <p:nvPr/>
        </p:nvSpPr>
        <p:spPr>
          <a:xfrm>
            <a:off x="6699580"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8" name="山形 94"/>
          <p:cNvSpPr/>
          <p:nvPr/>
        </p:nvSpPr>
        <p:spPr>
          <a:xfrm>
            <a:off x="7127472"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69" name="山形 95"/>
          <p:cNvSpPr/>
          <p:nvPr/>
        </p:nvSpPr>
        <p:spPr>
          <a:xfrm>
            <a:off x="7555364"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0" name="テキスト ボックス 96"/>
          <p:cNvSpPr txBox="1"/>
          <p:nvPr/>
        </p:nvSpPr>
        <p:spPr>
          <a:xfrm>
            <a:off x="1067352" y="5589240"/>
            <a:ext cx="138827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システム開発</a:t>
            </a:r>
          </a:p>
        </p:txBody>
      </p:sp>
      <p:sp>
        <p:nvSpPr>
          <p:cNvPr id="1371" name="山形 97"/>
          <p:cNvSpPr/>
          <p:nvPr/>
        </p:nvSpPr>
        <p:spPr>
          <a:xfrm>
            <a:off x="2921823"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2" name="山形 98"/>
          <p:cNvSpPr/>
          <p:nvPr/>
        </p:nvSpPr>
        <p:spPr>
          <a:xfrm>
            <a:off x="3343059" y="5854766"/>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3" name="山形 99"/>
          <p:cNvSpPr/>
          <p:nvPr/>
        </p:nvSpPr>
        <p:spPr>
          <a:xfrm>
            <a:off x="3770951" y="585112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4" name="山形 100"/>
          <p:cNvSpPr/>
          <p:nvPr/>
        </p:nvSpPr>
        <p:spPr>
          <a:xfrm>
            <a:off x="4190051" y="5851554"/>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5" name="山形 101"/>
          <p:cNvSpPr/>
          <p:nvPr/>
        </p:nvSpPr>
        <p:spPr>
          <a:xfrm>
            <a:off x="4607015"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6" name="山形 102"/>
          <p:cNvSpPr/>
          <p:nvPr/>
        </p:nvSpPr>
        <p:spPr>
          <a:xfrm>
            <a:off x="5028251" y="5854340"/>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7" name="山形 103"/>
          <p:cNvSpPr/>
          <p:nvPr/>
        </p:nvSpPr>
        <p:spPr>
          <a:xfrm>
            <a:off x="5438559" y="5850702"/>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8" name="山形 104"/>
          <p:cNvSpPr/>
          <p:nvPr/>
        </p:nvSpPr>
        <p:spPr>
          <a:xfrm>
            <a:off x="2510783" y="5848488"/>
            <a:ext cx="380752" cy="142897"/>
          </a:xfrm>
          <a:prstGeom prst="chevron">
            <a:avLst/>
          </a:prstGeom>
          <a:solidFill>
            <a:srgbClr val="5B9BD5">
              <a:lumMod val="20000"/>
              <a:lumOff val="80000"/>
            </a:srgbClr>
          </a:solidFill>
          <a:ln w="12700" cap="flat" cmpd="sng" algn="ctr">
            <a:solidFill>
              <a:srgbClr val="4472C4"/>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200" b="0" i="0" u="none" strike="noStrike" kern="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379" name="テキスト ボックス 105"/>
          <p:cNvSpPr txBox="1"/>
          <p:nvPr/>
        </p:nvSpPr>
        <p:spPr>
          <a:xfrm>
            <a:off x="2014918" y="5593362"/>
            <a:ext cx="828890"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運用開始</a:t>
            </a:r>
          </a:p>
        </p:txBody>
      </p:sp>
      <p:sp>
        <p:nvSpPr>
          <p:cNvPr id="1380" name="楕円 106"/>
          <p:cNvSpPr/>
          <p:nvPr/>
        </p:nvSpPr>
        <p:spPr>
          <a:xfrm>
            <a:off x="2222801" y="5843441"/>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1" name="右矢印 107"/>
          <p:cNvSpPr/>
          <p:nvPr/>
        </p:nvSpPr>
        <p:spPr>
          <a:xfrm>
            <a:off x="2743632" y="4060156"/>
            <a:ext cx="1357106" cy="193906"/>
          </a:xfrm>
          <a:prstGeom prst="rightArrow">
            <a:avLst/>
          </a:prstGeom>
          <a:solidFill>
            <a:srgbClr val="FFC000">
              <a:lumMod val="20000"/>
              <a:lumOff val="8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2" name="右矢印 108"/>
          <p:cNvSpPr/>
          <p:nvPr/>
        </p:nvSpPr>
        <p:spPr>
          <a:xfrm>
            <a:off x="4346363" y="4039342"/>
            <a:ext cx="1390220" cy="185239"/>
          </a:xfrm>
          <a:prstGeom prst="rightArrow">
            <a:avLst/>
          </a:prstGeom>
          <a:solidFill>
            <a:srgbClr val="FFC000">
              <a:lumMod val="40000"/>
              <a:lumOff val="6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3" name="テキスト ボックス 109"/>
          <p:cNvSpPr txBox="1"/>
          <p:nvPr/>
        </p:nvSpPr>
        <p:spPr>
          <a:xfrm>
            <a:off x="2917276" y="3876488"/>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調査</a:t>
            </a:r>
          </a:p>
        </p:txBody>
      </p:sp>
      <p:sp>
        <p:nvSpPr>
          <p:cNvPr id="1384" name="テキスト ボックス 110"/>
          <p:cNvSpPr txBox="1"/>
          <p:nvPr/>
        </p:nvSpPr>
        <p:spPr>
          <a:xfrm>
            <a:off x="4275364" y="3882160"/>
            <a:ext cx="752063"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実証</a:t>
            </a:r>
          </a:p>
        </p:txBody>
      </p:sp>
      <p:sp>
        <p:nvSpPr>
          <p:cNvPr id="1385" name="右矢印 111"/>
          <p:cNvSpPr/>
          <p:nvPr/>
        </p:nvSpPr>
        <p:spPr>
          <a:xfrm>
            <a:off x="6250474" y="4051051"/>
            <a:ext cx="2484000" cy="173531"/>
          </a:xfrm>
          <a:prstGeom prst="rightArrow">
            <a:avLst/>
          </a:prstGeom>
          <a:solidFill>
            <a:srgbClr val="FFC000">
              <a:lumMod val="60000"/>
              <a:lumOff val="40000"/>
            </a:srgbClr>
          </a:solidFill>
          <a:ln w="12700" cap="flat" cmpd="sng" algn="ctr">
            <a:solidFill>
              <a:srgbClr val="A5A5A5">
                <a:shade val="50000"/>
              </a:srgb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6" name="テキスト ボックス 112"/>
          <p:cNvSpPr txBox="1"/>
          <p:nvPr/>
        </p:nvSpPr>
        <p:spPr>
          <a:xfrm>
            <a:off x="6196282" y="3856496"/>
            <a:ext cx="885865"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実装</a:t>
            </a:r>
          </a:p>
        </p:txBody>
      </p:sp>
      <p:sp>
        <p:nvSpPr>
          <p:cNvPr id="1387" name="楕円 113"/>
          <p:cNvSpPr/>
          <p:nvPr/>
        </p:nvSpPr>
        <p:spPr>
          <a:xfrm>
            <a:off x="3537922" y="188652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88" name="テキスト ボックス 114"/>
          <p:cNvSpPr txBox="1"/>
          <p:nvPr/>
        </p:nvSpPr>
        <p:spPr>
          <a:xfrm>
            <a:off x="2423136" y="2094078"/>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10</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月：〇〇事業完成</a:t>
            </a:r>
          </a:p>
        </p:txBody>
      </p:sp>
      <p:sp>
        <p:nvSpPr>
          <p:cNvPr id="1389" name="楕円 117"/>
          <p:cNvSpPr/>
          <p:nvPr/>
        </p:nvSpPr>
        <p:spPr>
          <a:xfrm>
            <a:off x="4258002" y="1890277"/>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0" name="テキスト ボックス 118"/>
          <p:cNvSpPr txBox="1"/>
          <p:nvPr/>
        </p:nvSpPr>
        <p:spPr>
          <a:xfrm>
            <a:off x="3920297" y="2097830"/>
            <a:ext cx="2032497"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５月：国際イベント開催</a:t>
            </a:r>
          </a:p>
        </p:txBody>
      </p:sp>
      <p:sp>
        <p:nvSpPr>
          <p:cNvPr id="1391" name="楕円 119"/>
          <p:cNvSpPr/>
          <p:nvPr/>
        </p:nvSpPr>
        <p:spPr>
          <a:xfrm>
            <a:off x="2097762" y="1883885"/>
            <a:ext cx="169982" cy="160742"/>
          </a:xfrm>
          <a:prstGeom prst="ellipse">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392" name="テキスト ボックス 120"/>
          <p:cNvSpPr txBox="1"/>
          <p:nvPr/>
        </p:nvSpPr>
        <p:spPr>
          <a:xfrm>
            <a:off x="1060979" y="2091245"/>
            <a:ext cx="1855696" cy="276999"/>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12</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月：市庁舎完成</a:t>
            </a:r>
          </a:p>
        </p:txBody>
      </p:sp>
      <p:sp>
        <p:nvSpPr>
          <p:cNvPr id="48" name="正方形/長方形 4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480" b="0" i="0" u="none" strike="noStrike" kern="1200" cap="none" spc="0" normalizeH="0" baseline="0" noProof="0" dirty="0">
                <a:ln>
                  <a:noFill/>
                </a:ln>
                <a:solidFill>
                  <a:srgbClr val="000000"/>
                </a:solidFill>
                <a:effectLst/>
                <a:uLnTx/>
                <a:uFillTx/>
                <a:latin typeface="Arial"/>
                <a:ea typeface="ＭＳ Ｐゴシック"/>
                <a:cs typeface="+mn-cs"/>
              </a:rPr>
              <a:t>11</a:t>
            </a:r>
            <a:endParaRPr kumimoji="1" lang="ja-JP" altLang="en-US" sz="1480" b="0" i="0" u="none" strike="noStrike" kern="1200" cap="none" spc="0" normalizeH="0" baseline="0" noProof="0" dirty="0">
              <a:ln>
                <a:noFill/>
              </a:ln>
              <a:solidFill>
                <a:srgbClr val="000000"/>
              </a:solidFill>
              <a:effectLst/>
              <a:uLnTx/>
              <a:uFillTx/>
              <a:latin typeface="Arial"/>
              <a:ea typeface="ＭＳ Ｐゴシック"/>
              <a:cs typeface="+mn-cs"/>
            </a:endParaRPr>
          </a:p>
        </p:txBody>
      </p:sp>
    </p:spTree>
    <p:extLst>
      <p:ext uri="{BB962C8B-B14F-4D97-AF65-F5344CB8AC3E}">
        <p14:creationId xmlns:p14="http://schemas.microsoft.com/office/powerpoint/2010/main" val="3500402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33" name="オブジェクト 4" hidden="1"/>
          <p:cNvGraphicFramePr>
            <a:graphicFrameLocks noChangeAspect="1"/>
          </p:cNvGraphicFramePr>
          <p:nvPr/>
        </p:nvGraphicFramePr>
        <p:xfrm>
          <a:off x="1466" y="265235"/>
          <a:ext cx="1466" cy="1466"/>
        </p:xfrm>
        <a:graphic>
          <a:graphicData uri="http://schemas.openxmlformats.org/presentationml/2006/ole">
            <mc:AlternateContent xmlns:mc="http://schemas.openxmlformats.org/markup-compatibility/2006">
              <mc:Choice xmlns:v="urn:schemas-microsoft-com:vml" Requires="v">
                <p:oleObj name="think-cell スライド" r:id="rId3" imgW="554" imgH="551" progId="TCLayout.ActiveDocument.1">
                  <p:embed/>
                </p:oleObj>
              </mc:Choice>
              <mc:Fallback>
                <p:oleObj name="think-cell スライド" r:id="rId3" imgW="554" imgH="551" progId="TCLayout.ActiveDocument.1">
                  <p:embed/>
                  <p:pic>
                    <p:nvPicPr>
                      <p:cNvPr id="0" name="オブジェクト 4" hidden="1"/>
                      <p:cNvPicPr>
                        <a:picLocks noChangeAspect="1"/>
                      </p:cNvPicPr>
                      <p:nvPr/>
                    </p:nvPicPr>
                    <p:blipFill>
                      <a:blip r:embed="rId4"/>
                      <a:stretch>
                        <a:fillRect/>
                      </a:stretch>
                    </p:blipFill>
                    <p:spPr>
                      <a:xfrm>
                        <a:off x="1466" y="265235"/>
                        <a:ext cx="1466" cy="1466"/>
                      </a:xfrm>
                      <a:prstGeom prst="rect">
                        <a:avLst/>
                      </a:prstGeom>
                    </p:spPr>
                  </p:pic>
                </p:oleObj>
              </mc:Fallback>
            </mc:AlternateContent>
          </a:graphicData>
        </a:graphic>
      </p:graphicFrame>
      <p:sp>
        <p:nvSpPr>
          <p:cNvPr id="1834" name="正方形/長方形 6" hidden="1"/>
          <p:cNvSpPr/>
          <p:nvPr>
            <p:custDataLst>
              <p:tags r:id="rId1"/>
            </p:custDataLst>
          </p:nvPr>
        </p:nvSpPr>
        <p:spPr>
          <a:xfrm>
            <a:off x="0" y="263769"/>
            <a:ext cx="146538" cy="146538"/>
          </a:xfrm>
          <a:prstGeom prst="rect">
            <a:avLst/>
          </a:prstGeom>
          <a:solidFill>
            <a:srgbClr val="DDDDDD"/>
          </a:solidFill>
          <a:ln w="9525">
            <a:solidFill>
              <a:srgbClr val="B2B2B2"/>
            </a:solidFill>
            <a:miter lim="800000"/>
            <a:headEnd/>
            <a:tailEnd/>
          </a:ln>
          <a:effectLst/>
        </p:spPr>
        <p:txBody>
          <a:bodyPr wrap="none" lIns="0" tIns="0" rIns="0" bIns="0"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endParaRPr kumimoji="0" lang="zh-TW" altLang="en-US" sz="2215"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Arial" panose="020B0604020202020204" pitchFamily="34" charset="0"/>
              <a:sym typeface="Meiryo UI" panose="020B0604030504040204" pitchFamily="50" charset="-128"/>
            </a:endParaRPr>
          </a:p>
        </p:txBody>
      </p:sp>
      <p:sp>
        <p:nvSpPr>
          <p:cNvPr id="1835" name="正方形/長方形 46"/>
          <p:cNvSpPr/>
          <p:nvPr/>
        </p:nvSpPr>
        <p:spPr>
          <a:xfrm>
            <a:off x="692" y="7122"/>
            <a:ext cx="9153180" cy="771740"/>
          </a:xfrm>
          <a:prstGeom prst="rect">
            <a:avLst/>
          </a:prstGeom>
          <a:solidFill>
            <a:srgbClr val="00B0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a:ln>
                  <a:noFill/>
                </a:ln>
                <a:solidFill>
                  <a:prstClr val="white"/>
                </a:solidFill>
                <a:effectLst/>
                <a:uLnTx/>
                <a:uFillTx/>
                <a:latin typeface="+mj-ea"/>
                <a:ea typeface="+mj-ea"/>
                <a:cs typeface="Arial" panose="020B0604020202020204" pitchFamily="34" charset="0"/>
              </a:rPr>
              <a:t>●●事業</a:t>
            </a:r>
            <a:r>
              <a:rPr kumimoji="1" lang="en-US" altLang="ja-JP" sz="1800" b="1" i="0" u="none" strike="noStrike" kern="1200" cap="none" spc="0" normalizeH="0" baseline="0" noProof="0" dirty="0">
                <a:ln>
                  <a:noFill/>
                </a:ln>
                <a:solidFill>
                  <a:prstClr val="white"/>
                </a:solidFill>
                <a:effectLst/>
                <a:uLnTx/>
                <a:uFillTx/>
                <a:latin typeface="+mj-ea"/>
                <a:ea typeface="+mj-ea"/>
                <a:cs typeface="Arial" panose="020B0604020202020204" pitchFamily="34" charset="0"/>
              </a:rPr>
              <a:t>/</a:t>
            </a:r>
            <a:r>
              <a:rPr kumimoji="1" lang="ja-JP" altLang="en-US" sz="1800" b="1" i="0" u="none" strike="noStrike" kern="1200" cap="none" spc="0" normalizeH="0" baseline="0" noProof="0" dirty="0">
                <a:ln>
                  <a:noFill/>
                </a:ln>
                <a:solidFill>
                  <a:prstClr val="white"/>
                </a:solidFill>
                <a:effectLst/>
                <a:uLnTx/>
                <a:uFillTx/>
                <a:latin typeface="+mj-ea"/>
                <a:ea typeface="+mj-ea"/>
                <a:cs typeface="Arial" panose="020B0604020202020204" pitchFamily="34" charset="0"/>
              </a:rPr>
              <a:t>●●</a:t>
            </a:r>
            <a:r>
              <a:rPr kumimoji="1" lang="en-US" altLang="ja-JP" sz="1800" b="1" i="0" u="none" strike="noStrike" kern="1200" cap="none" spc="0" normalizeH="0" baseline="0" noProof="0" dirty="0" err="1">
                <a:ln>
                  <a:noFill/>
                </a:ln>
                <a:solidFill>
                  <a:prstClr val="white"/>
                </a:solidFill>
                <a:effectLst/>
                <a:uLnTx/>
                <a:uFillTx/>
                <a:latin typeface="+mj-ea"/>
                <a:ea typeface="+mj-ea"/>
                <a:cs typeface="Arial" panose="020B0604020202020204" pitchFamily="34" charset="0"/>
              </a:rPr>
              <a:t>MaaS</a:t>
            </a:r>
            <a:r>
              <a:rPr kumimoji="1" lang="ja-JP" altLang="en-US" sz="1800" b="1" i="0" u="none" strike="noStrike" kern="1200" cap="none" spc="0" normalizeH="0" baseline="0" noProof="0" dirty="0">
                <a:ln>
                  <a:noFill/>
                </a:ln>
                <a:solidFill>
                  <a:prstClr val="white"/>
                </a:solidFill>
                <a:effectLst/>
                <a:uLnTx/>
                <a:uFillTx/>
                <a:latin typeface="+mj-ea"/>
                <a:ea typeface="+mj-ea"/>
                <a:cs typeface="Arial" panose="020B0604020202020204" pitchFamily="34" charset="0"/>
              </a:rPr>
              <a:t>プロジェクト　（●●県</a:t>
            </a:r>
            <a:r>
              <a:rPr lang="ja-JP" altLang="en-US" b="1" dirty="0">
                <a:solidFill>
                  <a:prstClr val="white"/>
                </a:solidFill>
                <a:latin typeface="+mj-ea"/>
                <a:ea typeface="+mj-ea"/>
                <a:cs typeface="Arial" panose="020B0604020202020204" pitchFamily="34" charset="0"/>
              </a:rPr>
              <a:t>　</a:t>
            </a:r>
            <a:r>
              <a:rPr kumimoji="1" lang="ja-JP" altLang="en-US" sz="1800" b="1" i="0" u="none" strike="noStrike" kern="1200" cap="none" spc="0" normalizeH="0" baseline="0" noProof="0" dirty="0">
                <a:ln>
                  <a:noFill/>
                </a:ln>
                <a:solidFill>
                  <a:prstClr val="white"/>
                </a:solidFill>
                <a:effectLst/>
                <a:uLnTx/>
                <a:uFillTx/>
                <a:latin typeface="+mj-ea"/>
                <a:ea typeface="+mj-ea"/>
                <a:cs typeface="Arial" panose="020B0604020202020204" pitchFamily="34" charset="0"/>
              </a:rPr>
              <a:t>●●市）</a:t>
            </a:r>
            <a:endParaRPr kumimoji="1" lang="en-US" altLang="ja-JP" sz="1050" b="1" i="0" u="none" strike="noStrike" kern="1200" cap="none" spc="0" normalizeH="0" baseline="0" noProof="0" dirty="0">
              <a:ln>
                <a:noFill/>
              </a:ln>
              <a:solidFill>
                <a:prstClr val="white"/>
              </a:solidFill>
              <a:effectLst/>
              <a:uLnTx/>
              <a:uFillTx/>
              <a:latin typeface="+mj-ea"/>
              <a:ea typeface="+mj-ea"/>
              <a:cs typeface="Arial" panose="020B0604020202020204" pitchFamily="34" charset="0"/>
            </a:endParaRPr>
          </a:p>
        </p:txBody>
      </p:sp>
      <p:graphicFrame>
        <p:nvGraphicFramePr>
          <p:cNvPr id="1836" name="表 73"/>
          <p:cNvGraphicFramePr>
            <a:graphicFrameLocks noGrp="1"/>
          </p:cNvGraphicFramePr>
          <p:nvPr>
            <p:extLst>
              <p:ext uri="{D42A27DB-BD31-4B8C-83A1-F6EECF244321}">
                <p14:modId xmlns:p14="http://schemas.microsoft.com/office/powerpoint/2010/main" val="108308343"/>
              </p:ext>
            </p:extLst>
          </p:nvPr>
        </p:nvGraphicFramePr>
        <p:xfrm>
          <a:off x="46600" y="3052414"/>
          <a:ext cx="4485376" cy="3688954"/>
        </p:xfrm>
        <a:graphic>
          <a:graphicData uri="http://schemas.openxmlformats.org/drawingml/2006/table">
            <a:tbl>
              <a:tblPr>
                <a:tableStyleId>{5C22544A-7EE6-4342-B048-85BDC9FD1C3A}</a:tableStyleId>
              </a:tblPr>
              <a:tblGrid>
                <a:gridCol w="348936">
                  <a:extLst>
                    <a:ext uri="{9D8B030D-6E8A-4147-A177-3AD203B41FA5}">
                      <a16:colId xmlns:a16="http://schemas.microsoft.com/office/drawing/2014/main" val="4038048636"/>
                    </a:ext>
                  </a:extLst>
                </a:gridCol>
                <a:gridCol w="4136440">
                  <a:extLst>
                    <a:ext uri="{9D8B030D-6E8A-4147-A177-3AD203B41FA5}">
                      <a16:colId xmlns:a16="http://schemas.microsoft.com/office/drawing/2014/main" val="20000"/>
                    </a:ext>
                  </a:extLst>
                </a:gridCol>
              </a:tblGrid>
              <a:tr h="1596100">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1" dirty="0">
                          <a:solidFill>
                            <a:schemeClr val="bg1"/>
                          </a:solidFill>
                          <a:latin typeface="+mn-ea"/>
                          <a:ea typeface="+mn-ea"/>
                          <a:cs typeface="Arial" panose="020B0604020202020204" pitchFamily="34" charset="0"/>
                        </a:rPr>
                        <a:t>地域の交通課題</a:t>
                      </a:r>
                      <a:endParaRPr kumimoji="1" lang="ja-JP" altLang="en-US" sz="900" b="1" dirty="0">
                        <a:solidFill>
                          <a:schemeClr val="bg1"/>
                        </a:solidFill>
                        <a:latin typeface="+mn-ea"/>
                        <a:ea typeface="+mn-ea"/>
                        <a:cs typeface="Arial" panose="020B0604020202020204" pitchFamily="34" charset="0"/>
                      </a:endParaRPr>
                    </a:p>
                  </a:txBody>
                  <a:tcPr marL="85906" marR="85906" marT="42953" marB="42953" vert="eaVert">
                    <a:solidFill>
                      <a:srgbClr val="00B0F0"/>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新たなモビリティサービスの社会実装に取り組むに至った、地域の抱える交通課題及びその背景にある問題についての認識を簡潔に記載してください。</a:t>
                      </a:r>
                      <a:endParaRPr kumimoji="1" lang="en-US" altLang="ja-JP" sz="1000" i="1" kern="1200" dirty="0">
                        <a:solidFill>
                          <a:srgbClr val="FF0000"/>
                        </a:solidFill>
                        <a:latin typeface="+mn-ea"/>
                        <a:ea typeface="+mn-ea"/>
                        <a:cs typeface="Arial" panose="020B0604020202020204" pitchFamily="34" charset="0"/>
                      </a:endParaRP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また、上記地域の社会課題・新たなモビリティサービスの社会実装と今回の申請で選択したテーマ・フィールドとの関係性についても簡潔に記載してください</a:t>
                      </a:r>
                    </a:p>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適宜図表の挿入など地域の実情が伝わる工夫をお願いします</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900" kern="1200" dirty="0">
                        <a:solidFill>
                          <a:srgbClr val="0064C8"/>
                        </a:solidFill>
                        <a:latin typeface="+mn-ea"/>
                        <a:ea typeface="+mn-ea"/>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2092854">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1" dirty="0">
                          <a:solidFill>
                            <a:schemeClr val="bg1"/>
                          </a:solidFill>
                          <a:latin typeface="+mn-ea"/>
                          <a:ea typeface="+mn-ea"/>
                          <a:cs typeface="Arial" panose="020B0604020202020204" pitchFamily="34" charset="0"/>
                        </a:rPr>
                        <a:t>社会実装に取り組んでいる</a:t>
                      </a:r>
                      <a:endParaRPr lang="en-US" altLang="ja-JP" sz="900" b="1" dirty="0">
                        <a:solidFill>
                          <a:schemeClr val="bg1"/>
                        </a:solidFill>
                        <a:latin typeface="+mn-ea"/>
                        <a:ea typeface="+mn-ea"/>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1" dirty="0">
                          <a:solidFill>
                            <a:schemeClr val="bg1"/>
                          </a:solidFill>
                          <a:latin typeface="+mn-ea"/>
                          <a:ea typeface="+mn-ea"/>
                          <a:cs typeface="Arial" panose="020B0604020202020204" pitchFamily="34" charset="0"/>
                        </a:rPr>
                        <a:t>新しいモビリティサービス</a:t>
                      </a:r>
                      <a:endParaRPr kumimoji="1" lang="ja-JP" altLang="en-US" sz="900" b="1" dirty="0">
                        <a:solidFill>
                          <a:schemeClr val="bg1"/>
                        </a:solidFill>
                        <a:latin typeface="+mn-ea"/>
                        <a:ea typeface="+mn-ea"/>
                        <a:cs typeface="Arial" panose="020B0604020202020204" pitchFamily="34" charset="0"/>
                      </a:endParaRPr>
                    </a:p>
                  </a:txBody>
                  <a:tcPr marL="85906" marR="85906" marT="42953" marB="42953" vert="eaVert" anchor="ctr">
                    <a:solidFill>
                      <a:srgbClr val="00B0F0"/>
                    </a:solidFill>
                  </a:tcPr>
                </a:tc>
                <a:tc>
                  <a:txBody>
                    <a:bodyPr/>
                    <a:lstStyle/>
                    <a:p>
                      <a:pPr marL="182563" marR="0" lvl="0" indent="-182563"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交通課題の解決に向け、近い将来の社会実装を計画している新しいモビリティサービスのサービス内容・想定利用者・ビジネスモデル等を簡潔に記載してください</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900" kern="1200" dirty="0">
                        <a:solidFill>
                          <a:srgbClr val="0064C8"/>
                        </a:solidFill>
                        <a:latin typeface="+mn-ea"/>
                        <a:ea typeface="+mn-ea"/>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4041717203"/>
                  </a:ext>
                </a:extLst>
              </a:tr>
            </a:tbl>
          </a:graphicData>
        </a:graphic>
      </p:graphicFrame>
      <p:graphicFrame>
        <p:nvGraphicFramePr>
          <p:cNvPr id="1839" name="表 20"/>
          <p:cNvGraphicFramePr>
            <a:graphicFrameLocks noGrp="1"/>
          </p:cNvGraphicFramePr>
          <p:nvPr>
            <p:extLst>
              <p:ext uri="{D42A27DB-BD31-4B8C-83A1-F6EECF244321}">
                <p14:modId xmlns:p14="http://schemas.microsoft.com/office/powerpoint/2010/main" val="1853094392"/>
              </p:ext>
            </p:extLst>
          </p:nvPr>
        </p:nvGraphicFramePr>
        <p:xfrm>
          <a:off x="46600" y="1322807"/>
          <a:ext cx="4453392" cy="1697661"/>
        </p:xfrm>
        <a:graphic>
          <a:graphicData uri="http://schemas.openxmlformats.org/drawingml/2006/table">
            <a:tbl>
              <a:tblPr>
                <a:tableStyleId>{00A15C55-8517-42AA-B614-E9B94910E393}</a:tableStyleId>
              </a:tblPr>
              <a:tblGrid>
                <a:gridCol w="348936">
                  <a:extLst>
                    <a:ext uri="{9D8B030D-6E8A-4147-A177-3AD203B41FA5}">
                      <a16:colId xmlns:a16="http://schemas.microsoft.com/office/drawing/2014/main" val="1734747608"/>
                    </a:ext>
                  </a:extLst>
                </a:gridCol>
                <a:gridCol w="360040">
                  <a:extLst>
                    <a:ext uri="{9D8B030D-6E8A-4147-A177-3AD203B41FA5}">
                      <a16:colId xmlns:a16="http://schemas.microsoft.com/office/drawing/2014/main" val="20000"/>
                    </a:ext>
                  </a:extLst>
                </a:gridCol>
                <a:gridCol w="3744416">
                  <a:extLst>
                    <a:ext uri="{9D8B030D-6E8A-4147-A177-3AD203B41FA5}">
                      <a16:colId xmlns:a16="http://schemas.microsoft.com/office/drawing/2014/main" val="20001"/>
                    </a:ext>
                  </a:extLst>
                </a:gridCol>
              </a:tblGrid>
              <a:tr h="641097">
                <a:tc rowSpan="2">
                  <a:txBody>
                    <a:bodyPr/>
                    <a:lstStyle/>
                    <a:p>
                      <a:pPr marL="0" marR="0" lvl="0" indent="0" algn="ctr" defTabSz="844083"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b="1" dirty="0">
                          <a:solidFill>
                            <a:schemeClr val="bg1"/>
                          </a:solidFill>
                          <a:latin typeface="+mn-ea"/>
                          <a:ea typeface="+mn-ea"/>
                        </a:rPr>
                        <a:t>推進体制</a:t>
                      </a:r>
                      <a:endParaRPr kumimoji="1" lang="ja-JP" altLang="en-US" sz="1000" b="1" dirty="0">
                        <a:solidFill>
                          <a:schemeClr val="bg1"/>
                        </a:solidFill>
                        <a:latin typeface="+mn-ea"/>
                        <a:ea typeface="+mn-ea"/>
                        <a:cs typeface="Arial" panose="020B0604020202020204" pitchFamily="34" charset="0"/>
                      </a:endParaRPr>
                    </a:p>
                  </a:txBody>
                  <a:tcPr marL="85906" marR="85906" marT="42953" marB="42953" vert="eaVert" anchor="ctr">
                    <a:solidFill>
                      <a:srgbClr val="00B0F0"/>
                    </a:solidFill>
                  </a:tcPr>
                </a:tc>
                <a:tc>
                  <a:txBody>
                    <a:bodyPr/>
                    <a:lstStyle/>
                    <a:p>
                      <a:pPr marL="0" indent="0" algn="ctr">
                        <a:spcAft>
                          <a:spcPts val="0"/>
                        </a:spcAft>
                        <a:buFont typeface="Arial" panose="020B0604020202020204" pitchFamily="34" charset="0"/>
                        <a:buNone/>
                      </a:pPr>
                      <a:r>
                        <a:rPr lang="ja-JP" altLang="en-US" sz="1000" dirty="0">
                          <a:solidFill>
                            <a:schemeClr val="tx1"/>
                          </a:solidFill>
                          <a:latin typeface="+mn-ea"/>
                          <a:ea typeface="+mn-ea"/>
                          <a:cs typeface="Arial" panose="020B0604020202020204" pitchFamily="34" charset="0"/>
                        </a:rPr>
                        <a:t>代表団体</a:t>
                      </a: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団体名（実施内容・役割）</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例：●●まちづくり会社（実証実験の運行や取りまとめの主体）</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2"/>
                  </a:ext>
                </a:extLst>
              </a:tr>
              <a:tr h="1056564">
                <a:tc vMerge="1">
                  <a:txBody>
                    <a:bodyPr/>
                    <a:lstStyle/>
                    <a:p>
                      <a:pPr marL="0" indent="0">
                        <a:spcAft>
                          <a:spcPts val="0"/>
                        </a:spcAft>
                        <a:buFont typeface="Arial" panose="020B0604020202020204" pitchFamily="34" charset="0"/>
                        <a:buNone/>
                      </a:pPr>
                      <a:endParaRPr lang="ja-JP" altLang="en-US" sz="1000" dirty="0">
                        <a:solidFill>
                          <a:schemeClr val="tx1"/>
                        </a:solidFill>
                        <a:latin typeface="+mn-ea"/>
                        <a:ea typeface="+mn-ea"/>
                        <a:cs typeface="Arial" panose="020B0604020202020204" pitchFamily="34" charset="0"/>
                      </a:endParaRPr>
                    </a:p>
                  </a:txBody>
                  <a:tcPr marL="85906" marR="85906" marT="42953" marB="42953" anchor="ctr">
                    <a:solidFill>
                      <a:schemeClr val="accent5">
                        <a:lumMod val="20000"/>
                        <a:lumOff val="80000"/>
                      </a:schemeClr>
                    </a:solidFill>
                  </a:tcPr>
                </a:tc>
                <a:tc>
                  <a:txBody>
                    <a:bodyPr/>
                    <a:lstStyle/>
                    <a:p>
                      <a:pPr marL="0" indent="0" algn="ctr">
                        <a:spcAft>
                          <a:spcPts val="0"/>
                        </a:spcAft>
                        <a:buFont typeface="Arial" panose="020B0604020202020204" pitchFamily="34" charset="0"/>
                        <a:buNone/>
                      </a:pPr>
                      <a:r>
                        <a:rPr lang="ja-JP" altLang="en-US" sz="1000" dirty="0">
                          <a:solidFill>
                            <a:schemeClr val="tx1"/>
                          </a:solidFill>
                          <a:latin typeface="+mn-ea"/>
                          <a:ea typeface="+mn-ea"/>
                          <a:cs typeface="Arial" panose="020B0604020202020204" pitchFamily="34" charset="0"/>
                        </a:rPr>
                        <a:t>参加団体</a:t>
                      </a: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例：</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●●市（●●協議会の運営・事務局）</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●●交通（実証実験②の運行主体）</a:t>
                      </a:r>
                      <a:endParaRPr lang="en-US" altLang="ja-JP" sz="1000" i="1" dirty="0">
                        <a:solidFill>
                          <a:srgbClr val="FF0000"/>
                        </a:solidFill>
                        <a:latin typeface="+mn-ea"/>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000" i="1" dirty="0">
                          <a:solidFill>
                            <a:srgbClr val="FF0000"/>
                          </a:solidFill>
                          <a:latin typeface="+mn-ea"/>
                          <a:ea typeface="+mn-ea"/>
                          <a:cs typeface="Arial" panose="020B0604020202020204" pitchFamily="34" charset="0"/>
                        </a:rPr>
                        <a:t>●●タクシー（①の運行管理委託先）</a:t>
                      </a:r>
                    </a:p>
                  </a:txBody>
                  <a:tcPr marL="85906" marR="85906" marT="42953" marB="42953" anchor="ctr">
                    <a:solidFill>
                      <a:schemeClr val="accent5">
                        <a:lumMod val="20000"/>
                        <a:lumOff val="80000"/>
                      </a:schemeClr>
                    </a:solidFill>
                  </a:tcPr>
                </a:tc>
                <a:extLst>
                  <a:ext uri="{0D108BD9-81ED-4DB2-BD59-A6C34878D82A}">
                    <a16:rowId xmlns:a16="http://schemas.microsoft.com/office/drawing/2014/main" val="10003"/>
                  </a:ext>
                </a:extLst>
              </a:tr>
            </a:tbl>
          </a:graphicData>
        </a:graphic>
      </p:graphicFrame>
      <p:sp>
        <p:nvSpPr>
          <p:cNvPr id="1840" name="正方形/長方形 22"/>
          <p:cNvSpPr/>
          <p:nvPr/>
        </p:nvSpPr>
        <p:spPr>
          <a:xfrm>
            <a:off x="6722220" y="387853"/>
            <a:ext cx="2421088" cy="391009"/>
          </a:xfrm>
          <a:prstGeom prst="rect">
            <a:avLst/>
          </a:prstGeom>
          <a:solidFill>
            <a:srgbClr val="00B0F0"/>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r" defTabSz="844083"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実験予算　約</a:t>
            </a:r>
            <a:r>
              <a:rPr kumimoji="1" lang="en-US" altLang="ja-JP" sz="1000" b="1" i="0" u="none" strike="noStrike" kern="1200" cap="none" spc="0" normalizeH="0" baseline="0" noProof="0" dirty="0" err="1">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x,xxx</a:t>
            </a:r>
            <a:r>
              <a:rPr kumimoji="1" lang="ja-JP" altLang="en-US"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万円</a:t>
            </a:r>
            <a:endParaRPr kumimoji="1" lang="en-US" altLang="ja-JP"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endParaRPr>
          </a:p>
          <a:p>
            <a:pPr marL="0" marR="0" lvl="0" indent="0" algn="r" defTabSz="844083"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r>
              <a:rPr kumimoji="1" lang="ja-JP" altLang="en-US"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内　本事業負担額　約</a:t>
            </a:r>
            <a:r>
              <a:rPr kumimoji="1" lang="en-US" altLang="ja-JP" sz="1000" b="1" i="0" u="none" strike="noStrike" kern="1200" cap="none" spc="0" normalizeH="0" baseline="0" noProof="0" dirty="0" err="1">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x,xxx</a:t>
            </a:r>
            <a:r>
              <a:rPr kumimoji="1" lang="ja-JP" altLang="en-US"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万円</a:t>
            </a:r>
            <a:r>
              <a:rPr kumimoji="1" lang="en-US" altLang="ja-JP" sz="1000" b="1"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Arial" panose="020B0604020202020204" pitchFamily="34" charset="0"/>
              </a:rPr>
              <a:t>)</a:t>
            </a:r>
          </a:p>
        </p:txBody>
      </p:sp>
      <p:graphicFrame>
        <p:nvGraphicFramePr>
          <p:cNvPr id="1841" name="表 18"/>
          <p:cNvGraphicFramePr>
            <a:graphicFrameLocks noGrp="1"/>
          </p:cNvGraphicFramePr>
          <p:nvPr>
            <p:extLst>
              <p:ext uri="{D42A27DB-BD31-4B8C-83A1-F6EECF244321}">
                <p14:modId xmlns:p14="http://schemas.microsoft.com/office/powerpoint/2010/main" val="2901791963"/>
              </p:ext>
            </p:extLst>
          </p:nvPr>
        </p:nvGraphicFramePr>
        <p:xfrm>
          <a:off x="4632159" y="1322807"/>
          <a:ext cx="4409274" cy="5418561"/>
        </p:xfrm>
        <a:graphic>
          <a:graphicData uri="http://schemas.openxmlformats.org/drawingml/2006/table">
            <a:tbl>
              <a:tblPr>
                <a:tableStyleId>{5C22544A-7EE6-4342-B048-85BDC9FD1C3A}</a:tableStyleId>
              </a:tblPr>
              <a:tblGrid>
                <a:gridCol w="371889">
                  <a:extLst>
                    <a:ext uri="{9D8B030D-6E8A-4147-A177-3AD203B41FA5}">
                      <a16:colId xmlns:a16="http://schemas.microsoft.com/office/drawing/2014/main" val="200331038"/>
                    </a:ext>
                  </a:extLst>
                </a:gridCol>
                <a:gridCol w="360040">
                  <a:extLst>
                    <a:ext uri="{9D8B030D-6E8A-4147-A177-3AD203B41FA5}">
                      <a16:colId xmlns:a16="http://schemas.microsoft.com/office/drawing/2014/main" val="20000"/>
                    </a:ext>
                  </a:extLst>
                </a:gridCol>
                <a:gridCol w="3677345">
                  <a:extLst>
                    <a:ext uri="{9D8B030D-6E8A-4147-A177-3AD203B41FA5}">
                      <a16:colId xmlns:a16="http://schemas.microsoft.com/office/drawing/2014/main" val="20001"/>
                    </a:ext>
                  </a:extLst>
                </a:gridCol>
              </a:tblGrid>
              <a:tr h="450009">
                <a:tc rowSpan="2">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a:solidFill>
                            <a:schemeClr val="bg1"/>
                          </a:solidFill>
                          <a:latin typeface="+mn-ea"/>
                          <a:ea typeface="+mn-ea"/>
                          <a:cs typeface="Arial" panose="020B0604020202020204" pitchFamily="34" charset="0"/>
                        </a:rPr>
                        <a:t>選択テーマ・フィールド</a:t>
                      </a:r>
                    </a:p>
                  </a:txBody>
                  <a:tcPr marL="85906" marR="85906" marT="42953" marB="42953" vert="eaVert" anchor="ctr">
                    <a:solidFill>
                      <a:srgbClr val="00B0F0"/>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ea"/>
                          <a:ea typeface="+mn-ea"/>
                          <a:cs typeface="Arial" panose="020B0604020202020204" pitchFamily="34" charset="0"/>
                        </a:rPr>
                        <a:t>テーマ</a:t>
                      </a:r>
                    </a:p>
                  </a:txBody>
                  <a:tcPr marL="85906" marR="85906" marT="42953" marB="42953" vert="eaVert" anchor="ctr">
                    <a:solidFill>
                      <a:schemeClr val="accent5">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000" i="1" kern="1200" dirty="0">
                          <a:solidFill>
                            <a:srgbClr val="FF0000"/>
                          </a:solidFill>
                          <a:latin typeface="+mn-ea"/>
                          <a:ea typeface="+mn-ea"/>
                          <a:cs typeface="Arial" panose="020B0604020202020204" pitchFamily="34" charset="0"/>
                        </a:rPr>
                        <a:t>A. </a:t>
                      </a:r>
                      <a:r>
                        <a:rPr kumimoji="1" lang="ja-JP" altLang="en-US" sz="1000" i="1" kern="1200" dirty="0">
                          <a:solidFill>
                            <a:srgbClr val="FF0000"/>
                          </a:solidFill>
                          <a:latin typeface="+mn-ea"/>
                          <a:ea typeface="+mn-ea"/>
                          <a:cs typeface="Arial" panose="020B0604020202020204" pitchFamily="34" charset="0"/>
                        </a:rPr>
                        <a:t>他の移動との重ね掛けによる効率化</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r h="894884">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kern="1200" dirty="0">
                        <a:solidFill>
                          <a:schemeClr val="tx1"/>
                        </a:solidFill>
                        <a:latin typeface="+mn-ea"/>
                        <a:ea typeface="+mn-ea"/>
                        <a:cs typeface="Arial" panose="020B0604020202020204" pitchFamily="34" charset="0"/>
                      </a:endParaRPr>
                    </a:p>
                  </a:txBody>
                  <a:tcPr marL="85906" marR="85906" marT="42953" marB="42953" anchor="ctr">
                    <a:solidFill>
                      <a:schemeClr val="accent5">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kern="1200" dirty="0">
                          <a:solidFill>
                            <a:schemeClr val="tx1"/>
                          </a:solidFill>
                          <a:latin typeface="+mn-ea"/>
                          <a:ea typeface="+mn-ea"/>
                          <a:cs typeface="Arial" panose="020B0604020202020204" pitchFamily="34" charset="0"/>
                        </a:rPr>
                        <a:t>フィールド</a:t>
                      </a:r>
                    </a:p>
                  </a:txBody>
                  <a:tcPr marL="85906" marR="85906" marT="42953" marB="42953" vert="eaVert" anchor="ctr">
                    <a:solidFill>
                      <a:schemeClr val="accent5">
                        <a:lumMod val="20000"/>
                        <a:lumOff val="80000"/>
                      </a:schemeClr>
                    </a:solidFill>
                  </a:tcPr>
                </a:tc>
                <a:tc>
                  <a:txBody>
                    <a:bodyPr/>
                    <a:lstStyle/>
                    <a:p>
                      <a:pPr algn="l"/>
                      <a:r>
                        <a:rPr lang="ja-JP" altLang="en-US" sz="1000" b="0" i="1" kern="0" dirty="0">
                          <a:solidFill>
                            <a:srgbClr val="FF0000"/>
                          </a:solidFill>
                          <a:effectLst/>
                        </a:rPr>
                        <a:t>＊</a:t>
                      </a:r>
                      <a:r>
                        <a:rPr lang="ja-JP" altLang="ja-JP" sz="1000" b="0" i="1" kern="0" dirty="0">
                          <a:solidFill>
                            <a:srgbClr val="FF0000"/>
                          </a:solidFill>
                          <a:effectLst/>
                        </a:rPr>
                        <a:t>自治体や行政区における人口規模</a:t>
                      </a:r>
                      <a:r>
                        <a:rPr lang="ja-JP" altLang="en-US" sz="1000" b="0" i="1" kern="0" dirty="0">
                          <a:solidFill>
                            <a:srgbClr val="FF0000"/>
                          </a:solidFill>
                          <a:effectLst/>
                        </a:rPr>
                        <a:t>、</a:t>
                      </a:r>
                      <a:r>
                        <a:rPr lang="ja-JP" altLang="ja-JP" sz="1000" b="0" i="1" kern="1200" dirty="0">
                          <a:solidFill>
                            <a:srgbClr val="FF0000"/>
                          </a:solidFill>
                          <a:effectLst/>
                        </a:rPr>
                        <a:t>実証実験エリアにおける人口規模</a:t>
                      </a:r>
                      <a:r>
                        <a:rPr lang="ja-JP" altLang="en-US" sz="1000" b="0" i="1" kern="1200" dirty="0">
                          <a:solidFill>
                            <a:srgbClr val="FF0000"/>
                          </a:solidFill>
                          <a:effectLst/>
                        </a:rPr>
                        <a:t>・</a:t>
                      </a:r>
                      <a:r>
                        <a:rPr lang="ja-JP" altLang="ja-JP" sz="1000" b="0" i="1" kern="1200" dirty="0">
                          <a:solidFill>
                            <a:srgbClr val="FF0000"/>
                          </a:solidFill>
                          <a:effectLst/>
                        </a:rPr>
                        <a:t>自家用車分担率</a:t>
                      </a:r>
                      <a:r>
                        <a:rPr lang="ja-JP" altLang="en-US" sz="1000" b="0" i="1" kern="1200" dirty="0">
                          <a:solidFill>
                            <a:srgbClr val="FF0000"/>
                          </a:solidFill>
                          <a:effectLst/>
                        </a:rPr>
                        <a:t>、</a:t>
                      </a:r>
                      <a:r>
                        <a:rPr lang="ja-JP" altLang="ja-JP" sz="1000" b="0" i="1" kern="100" dirty="0">
                          <a:solidFill>
                            <a:srgbClr val="FF0000"/>
                          </a:solidFill>
                          <a:effectLst/>
                        </a:rPr>
                        <a:t>地理的・経済的・文化圏的・交通動態的な特徴</a:t>
                      </a:r>
                      <a:r>
                        <a:rPr lang="ja-JP" altLang="en-US" sz="1000" b="0" i="1" kern="100" dirty="0">
                          <a:solidFill>
                            <a:srgbClr val="FF0000"/>
                          </a:solidFill>
                          <a:effectLst/>
                        </a:rPr>
                        <a:t>を簡潔に記載してください</a:t>
                      </a:r>
                      <a:endParaRPr lang="en-US" altLang="ja-JP" sz="1000" b="0" i="1" kern="100" dirty="0">
                        <a:solidFill>
                          <a:srgbClr val="FF0000"/>
                        </a:solidFill>
                        <a:effectLst/>
                      </a:endParaRPr>
                    </a:p>
                    <a:p>
                      <a:pPr algn="l"/>
                      <a:endParaRPr lang="en-US" altLang="ja-JP" sz="1000" b="0" i="1" kern="100" dirty="0">
                        <a:solidFill>
                          <a:srgbClr val="FF0000"/>
                        </a:solidFill>
                        <a:effectLst/>
                      </a:endParaRPr>
                    </a:p>
                    <a:p>
                      <a:pPr algn="l"/>
                      <a:endParaRPr lang="en-US" altLang="ja-JP" sz="1000" b="0" i="1" kern="0" dirty="0">
                        <a:solidFill>
                          <a:srgbClr val="FF0000"/>
                        </a:solidFill>
                        <a:effectLst/>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10002"/>
                  </a:ext>
                </a:extLst>
              </a:tr>
              <a:tr h="905316">
                <a:tc rowSpan="2">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dirty="0">
                          <a:solidFill>
                            <a:schemeClr val="bg1"/>
                          </a:solidFill>
                          <a:latin typeface="+mn-ea"/>
                          <a:ea typeface="+mn-ea"/>
                          <a:cs typeface="Arial" panose="020B0604020202020204" pitchFamily="34" charset="0"/>
                        </a:rPr>
                        <a:t>実証実験概要</a:t>
                      </a:r>
                    </a:p>
                  </a:txBody>
                  <a:tcPr marL="85906" marR="85906" marT="42953" marB="42953" vert="eaVert" anchor="ctr">
                    <a:solidFill>
                      <a:srgbClr val="00B0F0"/>
                    </a:solidFill>
                  </a:tcPr>
                </a:tc>
                <a:tc>
                  <a:txBody>
                    <a:bodyPr/>
                    <a:lstStyle/>
                    <a:p>
                      <a:pPr marL="0" indent="0" algn="ctr">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検証命題</a:t>
                      </a:r>
                    </a:p>
                  </a:txBody>
                  <a:tcPr marL="85906" marR="85906" marT="42953" marB="42953" vert="eaVert" anchor="ctr">
                    <a:solidFill>
                      <a:schemeClr val="accent5">
                        <a:lumMod val="20000"/>
                        <a:lumOff val="80000"/>
                      </a:schemeClr>
                    </a:solidFill>
                  </a:tcPr>
                </a:tc>
                <a:tc>
                  <a:txBody>
                    <a:bodyPr/>
                    <a:lstStyle/>
                    <a:p>
                      <a:pPr marL="171450" indent="-171450" algn="l">
                        <a:buFont typeface="Arial" panose="020B0604020202020204" pitchFamily="34" charset="0"/>
                        <a:buChar char="•"/>
                      </a:pPr>
                      <a:r>
                        <a:rPr kumimoji="1" lang="ja-JP" altLang="en-US" sz="1000" i="1" kern="1200" dirty="0">
                          <a:solidFill>
                            <a:srgbClr val="FF0000"/>
                          </a:solidFill>
                          <a:latin typeface="+mn-ea"/>
                          <a:ea typeface="+mn-ea"/>
                          <a:cs typeface="Arial" panose="020B0604020202020204" pitchFamily="34" charset="0"/>
                        </a:rPr>
                        <a:t>選択テーマとの関係性や事業計画における位置付けを明らかにしたうえで、実証実験で具体的に明らかにしたいこと（検証命題）</a:t>
                      </a:r>
                      <a:r>
                        <a:rPr lang="ja-JP" altLang="en-US" sz="1000" b="0" i="1" kern="0" dirty="0">
                          <a:solidFill>
                            <a:srgbClr val="FF0000"/>
                          </a:solidFill>
                          <a:effectLst/>
                        </a:rPr>
                        <a:t>を記載して下さい。</a:t>
                      </a:r>
                    </a:p>
                    <a:p>
                      <a:pPr algn="l"/>
                      <a:endParaRPr lang="en-US" altLang="ja-JP" sz="1000" b="0" i="1" kern="0" dirty="0">
                        <a:solidFill>
                          <a:srgbClr val="FF0000"/>
                        </a:solidFill>
                        <a:effectLst/>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2227039812"/>
                  </a:ext>
                </a:extLst>
              </a:tr>
              <a:tr h="3168352">
                <a:tc vMerge="1">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1" dirty="0">
                        <a:solidFill>
                          <a:schemeClr val="bg1"/>
                        </a:solidFill>
                        <a:latin typeface="+mn-ea"/>
                        <a:ea typeface="+mn-ea"/>
                        <a:cs typeface="Arial" panose="020B0604020202020204" pitchFamily="34" charset="0"/>
                      </a:endParaRPr>
                    </a:p>
                  </a:txBody>
                  <a:tcPr marL="85906" marR="85906" marT="42953" marB="42953" vert="eaVert" anchor="ctr">
                    <a:solidFill>
                      <a:srgbClr val="00B0F0"/>
                    </a:solidFill>
                  </a:tcPr>
                </a:tc>
                <a:tc>
                  <a:txBody>
                    <a:bodyPr/>
                    <a:lstStyle/>
                    <a:p>
                      <a:pPr marL="0" indent="0" algn="ctr">
                        <a:spcAft>
                          <a:spcPts val="0"/>
                        </a:spcAft>
                        <a:buFont typeface="Arial" panose="020B0604020202020204" pitchFamily="34" charset="0"/>
                        <a:buNone/>
                      </a:pPr>
                      <a:r>
                        <a:rPr lang="ja-JP" altLang="en-US" sz="1000" dirty="0">
                          <a:solidFill>
                            <a:sysClr val="windowText" lastClr="000000"/>
                          </a:solidFill>
                          <a:latin typeface="+mn-ea"/>
                          <a:ea typeface="+mn-ea"/>
                          <a:cs typeface="Arial" panose="020B0604020202020204" pitchFamily="34" charset="0"/>
                        </a:rPr>
                        <a:t>検証手法・実証実験内容</a:t>
                      </a:r>
                    </a:p>
                  </a:txBody>
                  <a:tcPr marL="85906" marR="85906" marT="42953" marB="42953" vert="eaVert" anchor="ctr">
                    <a:solidFill>
                      <a:schemeClr val="accent5">
                        <a:lumMod val="20000"/>
                        <a:lumOff val="80000"/>
                      </a:schemeClr>
                    </a:solidFill>
                  </a:tcPr>
                </a:tc>
                <a:tc>
                  <a:txBody>
                    <a:bodyPr/>
                    <a:lstStyle/>
                    <a:p>
                      <a:pPr marL="171450" indent="-171450">
                        <a:spcAft>
                          <a:spcPts val="0"/>
                        </a:spcAft>
                        <a:buFont typeface="Arial" panose="020B0604020202020204" pitchFamily="34" charset="0"/>
                        <a:buChar char="•"/>
                      </a:pPr>
                      <a:r>
                        <a:rPr kumimoji="1" lang="ja-JP" altLang="en-US" sz="1000" i="1" kern="1200" dirty="0">
                          <a:solidFill>
                            <a:srgbClr val="FF0000"/>
                          </a:solidFill>
                          <a:latin typeface="+mn-ea"/>
                          <a:ea typeface="+mn-ea"/>
                          <a:cs typeface="Arial" panose="020B0604020202020204" pitchFamily="34" charset="0"/>
                        </a:rPr>
                        <a:t>上記検証命題</a:t>
                      </a:r>
                      <a:r>
                        <a:rPr lang="ja-JP" altLang="en-US" sz="1000" b="0" i="1" kern="0" dirty="0">
                          <a:solidFill>
                            <a:srgbClr val="FF0000"/>
                          </a:solidFill>
                          <a:effectLst/>
                        </a:rPr>
                        <a:t>を明らかにするための具体的な手法や、</a:t>
                      </a:r>
                      <a:r>
                        <a:rPr lang="ja-JP" altLang="en-US" sz="1000" i="1" dirty="0">
                          <a:solidFill>
                            <a:srgbClr val="FF0000"/>
                          </a:solidFill>
                          <a:latin typeface="+mn-ea"/>
                          <a:ea typeface="+mn-ea"/>
                          <a:cs typeface="Arial" panose="020B0604020202020204" pitchFamily="34" charset="0"/>
                        </a:rPr>
                        <a:t>今回実施する実証実験の詳細（実施目的、実施場所、実施期間、想定利用者、運行形態・運賃体系）を具体的に記載ください</a:t>
                      </a:r>
                      <a:endParaRPr lang="en-US" altLang="ja-JP" sz="1000" i="1" dirty="0">
                        <a:solidFill>
                          <a:srgbClr val="FF0000"/>
                        </a:solidFill>
                        <a:latin typeface="+mn-ea"/>
                        <a:ea typeface="+mn-ea"/>
                        <a:cs typeface="Arial" panose="020B0604020202020204" pitchFamily="34" charset="0"/>
                      </a:endParaRPr>
                    </a:p>
                    <a:p>
                      <a:pPr marL="171450" marR="0" lvl="0" indent="-171450" algn="l" defTabSz="844083"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適宜図表の挿入など地域の実情が伝わる工夫をお願いします</a:t>
                      </a:r>
                      <a:endParaRPr lang="en-US" altLang="ja-JP" sz="1000" i="1" dirty="0">
                        <a:solidFill>
                          <a:srgbClr val="FF0000"/>
                        </a:solidFill>
                        <a:latin typeface="+mn-ea"/>
                        <a:ea typeface="+mn-ea"/>
                        <a:cs typeface="Arial" panose="020B0604020202020204" pitchFamily="34" charset="0"/>
                      </a:endParaRPr>
                    </a:p>
                  </a:txBody>
                  <a:tcPr marL="85906" marR="85906" marT="42953" marB="42953">
                    <a:solidFill>
                      <a:schemeClr val="accent5">
                        <a:lumMod val="20000"/>
                        <a:lumOff val="80000"/>
                      </a:schemeClr>
                    </a:solidFill>
                  </a:tcPr>
                </a:tc>
                <a:extLst>
                  <a:ext uri="{0D108BD9-81ED-4DB2-BD59-A6C34878D82A}">
                    <a16:rowId xmlns:a16="http://schemas.microsoft.com/office/drawing/2014/main" val="2840896626"/>
                  </a:ext>
                </a:extLst>
              </a:tr>
            </a:tbl>
          </a:graphicData>
        </a:graphic>
      </p:graphicFrame>
      <p:sp>
        <p:nvSpPr>
          <p:cNvPr id="1843" name="正方形/長方形 10"/>
          <p:cNvSpPr/>
          <p:nvPr/>
        </p:nvSpPr>
        <p:spPr>
          <a:xfrm>
            <a:off x="7137529" y="10547"/>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経済産業省</a:t>
            </a:r>
          </a:p>
        </p:txBody>
      </p:sp>
      <p:sp>
        <p:nvSpPr>
          <p:cNvPr id="1844" name="テキスト ボックス 12"/>
          <p:cNvSpPr txBox="1"/>
          <p:nvPr/>
        </p:nvSpPr>
        <p:spPr>
          <a:xfrm>
            <a:off x="2133652" y="1367454"/>
            <a:ext cx="4588568" cy="1323439"/>
          </a:xfrm>
          <a:prstGeom prst="rect">
            <a:avLst/>
          </a:prstGeom>
          <a:solidFill>
            <a:srgbClr val="FFFF00"/>
          </a:solidFill>
        </p:spPr>
        <p:txBody>
          <a:bodyPr wrap="square" rtlCol="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令和４年度「地域新</a:t>
            </a:r>
            <a:r>
              <a:rPr kumimoji="1" lang="en-US" altLang="ja-JP" sz="2000" b="1" i="0" u="none" strike="noStrike" kern="1200" cap="none" spc="0" normalizeH="0" baseline="0" noProof="0" dirty="0" err="1">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MaaS</a:t>
            </a: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創出推進事業」企画提案書</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en-US" altLang="ja-JP"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20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申請事業の概要をご記入ください</a:t>
            </a:r>
          </a:p>
        </p:txBody>
      </p:sp>
      <p:sp>
        <p:nvSpPr>
          <p:cNvPr id="14" name="正方形/長方形 13"/>
          <p:cNvSpPr/>
          <p:nvPr/>
        </p:nvSpPr>
        <p:spPr>
          <a:xfrm>
            <a:off x="8655332" y="-5744"/>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41</a:t>
            </a:r>
            <a:endParaRPr kumimoji="1" lang="ja-JP" altLang="en-US" sz="1480" dirty="0">
              <a:solidFill>
                <a:schemeClr val="tx1"/>
              </a:solidFill>
            </a:endParaRPr>
          </a:p>
        </p:txBody>
      </p:sp>
      <p:sp>
        <p:nvSpPr>
          <p:cNvPr id="2" name="楕円 1">
            <a:extLst>
              <a:ext uri="{FF2B5EF4-FFF2-40B4-BE49-F238E27FC236}">
                <a16:creationId xmlns:a16="http://schemas.microsoft.com/office/drawing/2014/main" id="{C095DF1C-AF4E-45E7-81F4-F90DD4E0D1B2}"/>
              </a:ext>
            </a:extLst>
          </p:cNvPr>
          <p:cNvSpPr/>
          <p:nvPr/>
        </p:nvSpPr>
        <p:spPr>
          <a:xfrm>
            <a:off x="9343245" y="2300167"/>
            <a:ext cx="1493451" cy="720301"/>
          </a:xfrm>
          <a:prstGeom prst="ellipse">
            <a:avLst/>
          </a:prstGeom>
          <a:solidFill>
            <a:srgbClr val="DDDDDD"/>
          </a:solidFill>
          <a:ln w="9525">
            <a:solidFill>
              <a:srgbClr val="B2B2B2"/>
            </a:solidFill>
            <a:miter lim="800000"/>
            <a:headEnd/>
            <a:tailEnd/>
          </a:ln>
          <a:effectLst/>
        </p:spPr>
        <p:txBody>
          <a:bodyPr vertOverflow="overflow" horzOverflow="overflow" wrap="none" rtlCol="0" anchor="ctr"/>
          <a:lstStyle/>
          <a:p>
            <a:pPr algn="l"/>
            <a:r>
              <a:rPr kumimoji="0" lang="ja-JP" altLang="en-US" sz="1000" dirty="0">
                <a:latin typeface="Meiryo UI"/>
                <a:ea typeface="Meiryo UI"/>
              </a:rPr>
              <a:t>実証実験スペースを拡大</a:t>
            </a:r>
            <a:endParaRPr kumimoji="0" lang="en-US" altLang="ja-JP" sz="1000" dirty="0">
              <a:latin typeface="Meiryo UI"/>
              <a:ea typeface="Meiryo UI"/>
            </a:endParaRPr>
          </a:p>
          <a:p>
            <a:pPr algn="l"/>
            <a:endParaRPr kumimoji="0" lang="en-US" altLang="ja-JP" sz="1000" dirty="0">
              <a:latin typeface="Meiryo UI"/>
              <a:ea typeface="Meiryo UI"/>
            </a:endParaRPr>
          </a:p>
          <a:p>
            <a:pPr algn="l"/>
            <a:r>
              <a:rPr kumimoji="0" lang="ja-JP" altLang="en-US" sz="1000" dirty="0">
                <a:latin typeface="Meiryo UI"/>
                <a:ea typeface="Meiryo UI"/>
              </a:rPr>
              <a:t>様式全体修正</a:t>
            </a:r>
            <a:endParaRPr kumimoji="0" lang="en-US" altLang="ja-JP" sz="1000" dirty="0">
              <a:latin typeface="Meiryo UI"/>
              <a:ea typeface="Meiryo UI"/>
            </a:endParaRPr>
          </a:p>
        </p:txBody>
      </p:sp>
      <p:graphicFrame>
        <p:nvGraphicFramePr>
          <p:cNvPr id="15" name="表 18">
            <a:extLst>
              <a:ext uri="{FF2B5EF4-FFF2-40B4-BE49-F238E27FC236}">
                <a16:creationId xmlns:a16="http://schemas.microsoft.com/office/drawing/2014/main" id="{2783CF61-640D-4003-B318-EFFB7208C9F1}"/>
              </a:ext>
            </a:extLst>
          </p:cNvPr>
          <p:cNvGraphicFramePr>
            <a:graphicFrameLocks noGrp="1"/>
          </p:cNvGraphicFramePr>
          <p:nvPr>
            <p:extLst>
              <p:ext uri="{D42A27DB-BD31-4B8C-83A1-F6EECF244321}">
                <p14:modId xmlns:p14="http://schemas.microsoft.com/office/powerpoint/2010/main" val="2432669825"/>
              </p:ext>
            </p:extLst>
          </p:nvPr>
        </p:nvGraphicFramePr>
        <p:xfrm>
          <a:off x="52727" y="855330"/>
          <a:ext cx="8988705" cy="391009"/>
        </p:xfrm>
        <a:graphic>
          <a:graphicData uri="http://schemas.openxmlformats.org/drawingml/2006/table">
            <a:tbl>
              <a:tblPr>
                <a:tableStyleId>{5C22544A-7EE6-4342-B048-85BDC9FD1C3A}</a:tableStyleId>
              </a:tblPr>
              <a:tblGrid>
                <a:gridCol w="342809">
                  <a:extLst>
                    <a:ext uri="{9D8B030D-6E8A-4147-A177-3AD203B41FA5}">
                      <a16:colId xmlns:a16="http://schemas.microsoft.com/office/drawing/2014/main" val="20000"/>
                    </a:ext>
                  </a:extLst>
                </a:gridCol>
                <a:gridCol w="8645896">
                  <a:extLst>
                    <a:ext uri="{9D8B030D-6E8A-4147-A177-3AD203B41FA5}">
                      <a16:colId xmlns:a16="http://schemas.microsoft.com/office/drawing/2014/main" val="20001"/>
                    </a:ext>
                  </a:extLst>
                </a:gridCol>
              </a:tblGrid>
              <a:tr h="391009">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1" kern="1200" dirty="0">
                          <a:solidFill>
                            <a:schemeClr val="bg1"/>
                          </a:solidFill>
                          <a:latin typeface="+mn-ea"/>
                          <a:ea typeface="+mn-ea"/>
                          <a:cs typeface="Arial" panose="020B0604020202020204" pitchFamily="34" charset="0"/>
                        </a:rPr>
                        <a:t>概要</a:t>
                      </a:r>
                    </a:p>
                  </a:txBody>
                  <a:tcPr marL="85906" marR="85906" marT="42953" marB="42953" vert="eaVert" anchor="ctr">
                    <a:solidFill>
                      <a:srgbClr val="00B0F0"/>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i="1" kern="1200" dirty="0">
                          <a:solidFill>
                            <a:srgbClr val="FF0000"/>
                          </a:solidFill>
                          <a:latin typeface="+mn-ea"/>
                          <a:ea typeface="+mn-ea"/>
                          <a:cs typeface="Arial" panose="020B0604020202020204" pitchFamily="34" charset="0"/>
                        </a:rPr>
                        <a:t>提案される事業・プロジェクトの要点・概要を記載してください</a:t>
                      </a:r>
                    </a:p>
                  </a:txBody>
                  <a:tcPr marL="85906" marR="85906" marT="42953" marB="42953">
                    <a:solidFill>
                      <a:schemeClr val="accent5">
                        <a:lumMod val="20000"/>
                        <a:lumOff val="80000"/>
                      </a:schemeClr>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2272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6"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47"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48" name="表 1"/>
          <p:cNvGraphicFramePr>
            <a:graphicFrameLocks noGrp="1"/>
          </p:cNvGraphicFramePr>
          <p:nvPr>
            <p:extLst>
              <p:ext uri="{D42A27DB-BD31-4B8C-83A1-F6EECF244321}">
                <p14:modId xmlns:p14="http://schemas.microsoft.com/office/powerpoint/2010/main" val="1517295281"/>
              </p:ext>
            </p:extLst>
          </p:nvPr>
        </p:nvGraphicFramePr>
        <p:xfrm>
          <a:off x="205459" y="1386348"/>
          <a:ext cx="8762062" cy="1371600"/>
        </p:xfrm>
        <a:graphic>
          <a:graphicData uri="http://schemas.openxmlformats.org/drawingml/2006/table">
            <a:tbl>
              <a:tblPr firstRow="1" bandRow="1">
                <a:tableStyleId>{5C22544A-7EE6-4342-B048-85BDC9FD1C3A}</a:tableStyleId>
              </a:tblPr>
              <a:tblGrid>
                <a:gridCol w="5385574">
                  <a:extLst>
                    <a:ext uri="{9D8B030D-6E8A-4147-A177-3AD203B41FA5}">
                      <a16:colId xmlns:a16="http://schemas.microsoft.com/office/drawing/2014/main" val="20000"/>
                    </a:ext>
                  </a:extLst>
                </a:gridCol>
                <a:gridCol w="3376488">
                  <a:extLst>
                    <a:ext uri="{9D8B030D-6E8A-4147-A177-3AD203B41FA5}">
                      <a16:colId xmlns:a16="http://schemas.microsoft.com/office/drawing/2014/main" val="20001"/>
                    </a:ext>
                  </a:extLst>
                </a:gridCol>
              </a:tblGrid>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A</a:t>
                      </a:r>
                      <a:r>
                        <a:rPr kumimoji="1" lang="ja-JP" sz="1200" b="0" kern="1200" dirty="0">
                          <a:solidFill>
                            <a:schemeClr val="tx1"/>
                          </a:solidFill>
                          <a:effectLst/>
                        </a:rPr>
                        <a:t>）</a:t>
                      </a:r>
                      <a:r>
                        <a:rPr kumimoji="1" lang="ja-JP" altLang="ja-JP" sz="1200" b="0" kern="1200" dirty="0">
                          <a:solidFill>
                            <a:schemeClr val="tx1"/>
                          </a:solidFill>
                          <a:effectLst/>
                        </a:rPr>
                        <a:t>他の移動との重ね掛けによる効率化</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B</a:t>
                      </a:r>
                      <a:r>
                        <a:rPr kumimoji="1" lang="ja-JP" sz="1200" b="0" kern="1200" dirty="0">
                          <a:solidFill>
                            <a:schemeClr val="tx1"/>
                          </a:solidFill>
                          <a:effectLst/>
                        </a:rPr>
                        <a:t>）</a:t>
                      </a:r>
                      <a:r>
                        <a:rPr kumimoji="1" lang="ja-JP" altLang="ja-JP" sz="1200" b="0" kern="1200" dirty="0">
                          <a:solidFill>
                            <a:schemeClr val="tx1"/>
                          </a:solidFill>
                          <a:effectLst/>
                        </a:rPr>
                        <a:t>モビリティでのサービス提供</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C</a:t>
                      </a:r>
                      <a:r>
                        <a:rPr kumimoji="1" lang="ja-JP" sz="1200" b="0" kern="1200" dirty="0">
                          <a:solidFill>
                            <a:schemeClr val="tx1"/>
                          </a:solidFill>
                          <a:effectLst/>
                        </a:rPr>
                        <a:t>）</a:t>
                      </a:r>
                      <a:r>
                        <a:rPr kumimoji="1" lang="ja-JP" altLang="ja-JP" sz="1200" b="0" kern="1200" dirty="0">
                          <a:solidFill>
                            <a:schemeClr val="tx1"/>
                          </a:solidFill>
                          <a:effectLst/>
                        </a:rPr>
                        <a:t>需要側の変容を促す仕掛け</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a:solidFill>
                            <a:schemeClr val="tx1"/>
                          </a:solidFill>
                          <a:effectLst/>
                        </a:rPr>
                        <a:t> </a:t>
                      </a:r>
                      <a:endParaRPr lang="ja-JP" sz="1200" b="0" kern="10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D</a:t>
                      </a:r>
                      <a:r>
                        <a:rPr kumimoji="1" lang="ja-JP" sz="1200" b="0" kern="1200" dirty="0">
                          <a:solidFill>
                            <a:schemeClr val="tx1"/>
                          </a:solidFill>
                          <a:effectLst/>
                        </a:rPr>
                        <a:t>）</a:t>
                      </a:r>
                      <a:r>
                        <a:rPr kumimoji="1" lang="ja-JP" altLang="ja-JP" sz="1200" b="0" kern="1200" dirty="0">
                          <a:solidFill>
                            <a:schemeClr val="tx1"/>
                          </a:solidFill>
                          <a:effectLst/>
                        </a:rPr>
                        <a:t>異業種との連携による収益活用・付加価値創出</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3"/>
                  </a:ext>
                </a:extLst>
              </a:tr>
              <a:tr h="252095">
                <a:tc>
                  <a:txBody>
                    <a:bodyPr/>
                    <a:lstStyle/>
                    <a:p>
                      <a:pPr algn="l">
                        <a:spcAft>
                          <a:spcPts val="0"/>
                        </a:spcAft>
                      </a:pPr>
                      <a:r>
                        <a:rPr kumimoji="1" lang="ja-JP" sz="1200" b="0" kern="1200" dirty="0">
                          <a:solidFill>
                            <a:schemeClr val="tx1"/>
                          </a:solidFill>
                          <a:effectLst/>
                        </a:rPr>
                        <a:t>（</a:t>
                      </a:r>
                      <a:r>
                        <a:rPr kumimoji="1" lang="en-US" sz="1200" b="0" kern="1200" dirty="0">
                          <a:solidFill>
                            <a:schemeClr val="tx1"/>
                          </a:solidFill>
                          <a:effectLst/>
                        </a:rPr>
                        <a:t>E</a:t>
                      </a:r>
                      <a:r>
                        <a:rPr kumimoji="1" lang="ja-JP" sz="1200" b="0" kern="1200" dirty="0">
                          <a:solidFill>
                            <a:schemeClr val="tx1"/>
                          </a:solidFill>
                          <a:effectLst/>
                        </a:rPr>
                        <a:t>）モビリティ関連データの取得、交通・都市政策との連携</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1849" name="正方形/長方形 6"/>
          <p:cNvSpPr/>
          <p:nvPr/>
        </p:nvSpPr>
        <p:spPr>
          <a:xfrm>
            <a:off x="179512" y="687708"/>
            <a:ext cx="8640960" cy="677108"/>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【テーマ】</a:t>
            </a:r>
            <a:r>
              <a:rPr kumimoji="1" lang="ja-JP"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a:t>
            </a:r>
            <a:r>
              <a:rPr kumimoji="1" lang="en-US"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1</a:t>
            </a:r>
            <a:r>
              <a:rPr kumimoji="1" lang="ja-JP" altLang="ja-JP" sz="14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rPr>
              <a:t>つのみに●をしてください）</a:t>
            </a:r>
            <a:endParaRPr kumimoji="1" lang="ja-JP" altLang="ja-JP" sz="1200" b="0" i="0" u="none" strike="noStrike" kern="100" cap="none" spc="0" normalizeH="0" baseline="0" noProof="0" dirty="0">
              <a:ln>
                <a:noFill/>
              </a:ln>
              <a:solidFill>
                <a:srgbClr val="000000"/>
              </a:solidFill>
              <a:effectLst/>
              <a:uLnTx/>
              <a:uFillTx/>
              <a:latin typeface="ＭＳ Ｐゴシック"/>
              <a:ea typeface="ＭＳ Ｐゴシック"/>
              <a:cs typeface="Times New Roman" panose="02020603050405020304" pitchFamily="18" charset="0"/>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複数テーマへの応募を希望する場合は、応募テーマごとに</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申請書様式一式</a:t>
            </a:r>
            <a:r>
              <a:rPr kumimoji="1" lang="ja-JP"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を作成ください</a:t>
            </a:r>
            <a:endParaRPr kumimoji="1" lang="en-US"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モビリティ関連データを活用しながらテーマ（</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D</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）の内容に取り組む場合は、テーマ（</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E</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）ではなく（</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a:t>
            </a:r>
            <a:r>
              <a:rPr kumimoji="1" lang="en-US"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D</a:t>
            </a:r>
            <a:r>
              <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rPr>
              <a:t>）を選択してください</a:t>
            </a:r>
          </a:p>
        </p:txBody>
      </p:sp>
      <p:sp>
        <p:nvSpPr>
          <p:cNvPr id="1850" name="正方形/長方形 7"/>
          <p:cNvSpPr/>
          <p:nvPr/>
        </p:nvSpPr>
        <p:spPr>
          <a:xfrm>
            <a:off x="179512" y="2840836"/>
            <a:ext cx="6102424" cy="307777"/>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r>
              <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実験フィールド</a:t>
            </a:r>
            <a:r>
              <a:rPr kumimoji="1" lang="en-US" altLang="ja-JP"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a:t>
            </a:r>
            <a:endParaRPr kumimoji="1" lang="ja-JP" alt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p:txBody>
      </p:sp>
      <p:sp>
        <p:nvSpPr>
          <p:cNvPr id="1851" name="正方形/長方形 8"/>
          <p:cNvSpPr/>
          <p:nvPr/>
        </p:nvSpPr>
        <p:spPr>
          <a:xfrm>
            <a:off x="179512" y="5374238"/>
            <a:ext cx="1441420" cy="307777"/>
          </a:xfrm>
          <a:prstGeom prst="rect">
            <a:avLst/>
          </a:prstGeom>
        </p:spPr>
        <p:txBody>
          <a:bodyPr wrap="non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400" b="1" i="0" u="none" strike="noStrike" kern="100" cap="none" spc="0" normalizeH="0" baseline="0" noProof="0" dirty="0">
                <a:ln>
                  <a:noFill/>
                </a:ln>
                <a:solidFill>
                  <a:srgbClr val="000000"/>
                </a:solidFill>
                <a:effectLst/>
                <a:uLnTx/>
                <a:uFillTx/>
                <a:latin typeface="Century" panose="02040604050505020304" pitchFamily="18" charset="0"/>
                <a:ea typeface="ＭＳ ゴシック" panose="020B0609070205080204" pitchFamily="49" charset="-128"/>
                <a:cs typeface="Times New Roman" panose="02020603050405020304" pitchFamily="18" charset="0"/>
              </a:rPr>
              <a:t>【想定利用者】</a:t>
            </a:r>
            <a:endParaRPr kumimoji="1" lang="ja-JP" altLang="ja-JP" sz="1200" b="1" i="0" u="none" strike="noStrike" kern="100" cap="none" spc="0" normalizeH="0" baseline="0" noProof="0" dirty="0">
              <a:ln>
                <a:noFill/>
              </a:ln>
              <a:solidFill>
                <a:srgbClr val="000000"/>
              </a:solidFill>
              <a:effectLst/>
              <a:uLnTx/>
              <a:uFillTx/>
              <a:latin typeface="Century" panose="02040604050505020304" pitchFamily="18" charset="0"/>
              <a:ea typeface="ＭＳ 明朝" panose="02020609040205080304" pitchFamily="17" charset="-128"/>
              <a:cs typeface="Times New Roman" panose="02020603050405020304" pitchFamily="18" charset="0"/>
            </a:endParaRPr>
          </a:p>
        </p:txBody>
      </p:sp>
      <p:graphicFrame>
        <p:nvGraphicFramePr>
          <p:cNvPr id="1852" name="表 9"/>
          <p:cNvGraphicFramePr>
            <a:graphicFrameLocks noGrp="1"/>
          </p:cNvGraphicFramePr>
          <p:nvPr>
            <p:extLst>
              <p:ext uri="{D42A27DB-BD31-4B8C-83A1-F6EECF244321}">
                <p14:modId xmlns:p14="http://schemas.microsoft.com/office/powerpoint/2010/main" val="2308256158"/>
              </p:ext>
            </p:extLst>
          </p:nvPr>
        </p:nvGraphicFramePr>
        <p:xfrm>
          <a:off x="205458" y="5665495"/>
          <a:ext cx="8759030" cy="1147881"/>
        </p:xfrm>
        <a:graphic>
          <a:graphicData uri="http://schemas.openxmlformats.org/drawingml/2006/table">
            <a:tbl>
              <a:tblPr firstRow="1" firstCol="1" bandRow="1">
                <a:tableStyleId>{5C22544A-7EE6-4342-B048-85BDC9FD1C3A}</a:tableStyleId>
              </a:tblPr>
              <a:tblGrid>
                <a:gridCol w="8759030">
                  <a:extLst>
                    <a:ext uri="{9D8B030D-6E8A-4147-A177-3AD203B41FA5}">
                      <a16:colId xmlns:a16="http://schemas.microsoft.com/office/drawing/2014/main" val="20000"/>
                    </a:ext>
                  </a:extLst>
                </a:gridCol>
              </a:tblGrid>
              <a:tr h="1147881">
                <a:tc>
                  <a:txBody>
                    <a:bodyPr/>
                    <a:lstStyle/>
                    <a:p>
                      <a:pPr algn="just">
                        <a:lnSpc>
                          <a:spcPts val="1500"/>
                        </a:lnSpc>
                        <a:spcAft>
                          <a:spcPts val="0"/>
                        </a:spcAft>
                      </a:pPr>
                      <a:r>
                        <a:rPr lang="ja-JP" sz="1200" b="0" i="1" kern="100" dirty="0">
                          <a:solidFill>
                            <a:srgbClr val="FF0000"/>
                          </a:solidFill>
                          <a:effectLst/>
                        </a:rPr>
                        <a:t>＊社会実装する新しいモビリティサービスの想定利用者の属性（性別、年齢層、主な移動目的）を簡潔に記載ください</a:t>
                      </a:r>
                    </a:p>
                    <a:p>
                      <a:pPr algn="just">
                        <a:lnSpc>
                          <a:spcPts val="1500"/>
                        </a:lnSpc>
                        <a:spcAft>
                          <a:spcPts val="0"/>
                        </a:spcAft>
                      </a:pPr>
                      <a:r>
                        <a:rPr lang="en-US" sz="1200" b="0" i="1" kern="100" dirty="0">
                          <a:solidFill>
                            <a:srgbClr val="FF0000"/>
                          </a:solidFill>
                          <a:effectLst/>
                        </a:rPr>
                        <a:t> </a:t>
                      </a:r>
                      <a:endParaRPr lang="ja-JP" sz="1200" b="0" i="1" kern="100" dirty="0">
                        <a:solidFill>
                          <a:srgbClr val="FF0000"/>
                        </a:solidFill>
                        <a:effectLst/>
                      </a:endParaRPr>
                    </a:p>
                    <a:p>
                      <a:pPr algn="just">
                        <a:lnSpc>
                          <a:spcPts val="1500"/>
                        </a:lnSpc>
                        <a:spcAft>
                          <a:spcPts val="0"/>
                        </a:spcAft>
                      </a:pPr>
                      <a:r>
                        <a:rPr lang="en-US" sz="1200" b="0" i="1" kern="100" dirty="0">
                          <a:solidFill>
                            <a:srgbClr val="FF0000"/>
                          </a:solidFill>
                          <a:effectLst/>
                        </a:rPr>
                        <a:t> </a:t>
                      </a:r>
                      <a:endParaRPr lang="ja-JP" sz="1200" b="0" i="1" kern="100" dirty="0">
                        <a:solidFill>
                          <a:srgbClr val="FF0000"/>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marL="72000" marR="72000" marT="36000" marB="36000">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bl>
          </a:graphicData>
        </a:graphic>
      </p:graphicFrame>
      <p:graphicFrame>
        <p:nvGraphicFramePr>
          <p:cNvPr id="1853" name="表 1"/>
          <p:cNvGraphicFramePr>
            <a:graphicFrameLocks noGrp="1"/>
          </p:cNvGraphicFramePr>
          <p:nvPr/>
        </p:nvGraphicFramePr>
        <p:xfrm>
          <a:off x="205458" y="3149769"/>
          <a:ext cx="8762063" cy="2033027"/>
        </p:xfrm>
        <a:graphic>
          <a:graphicData uri="http://schemas.openxmlformats.org/drawingml/2006/table">
            <a:tbl>
              <a:tblPr firstRow="1" bandRow="1">
                <a:tableStyleId>{5C22544A-7EE6-4342-B048-85BDC9FD1C3A}</a:tableStyleId>
              </a:tblPr>
              <a:tblGrid>
                <a:gridCol w="2664298">
                  <a:extLst>
                    <a:ext uri="{9D8B030D-6E8A-4147-A177-3AD203B41FA5}">
                      <a16:colId xmlns:a16="http://schemas.microsoft.com/office/drawing/2014/main" val="20000"/>
                    </a:ext>
                  </a:extLst>
                </a:gridCol>
                <a:gridCol w="6097765">
                  <a:extLst>
                    <a:ext uri="{9D8B030D-6E8A-4147-A177-3AD203B41FA5}">
                      <a16:colId xmlns:a16="http://schemas.microsoft.com/office/drawing/2014/main" val="20001"/>
                    </a:ext>
                  </a:extLst>
                </a:gridCol>
              </a:tblGrid>
              <a:tr h="287128">
                <a:tc>
                  <a:txBody>
                    <a:bodyPr/>
                    <a:lstStyle/>
                    <a:p>
                      <a:pPr algn="l"/>
                      <a:r>
                        <a:rPr lang="en-US" sz="1200" b="0" kern="0" dirty="0">
                          <a:solidFill>
                            <a:schemeClr val="tx1"/>
                          </a:solidFill>
                          <a:effectLst/>
                        </a:rPr>
                        <a:t>1</a:t>
                      </a:r>
                      <a:r>
                        <a:rPr lang="ja-JP" sz="1200" b="0" kern="0" dirty="0" err="1">
                          <a:solidFill>
                            <a:schemeClr val="tx1"/>
                          </a:solidFill>
                          <a:effectLst/>
                        </a:rPr>
                        <a:t>．</a:t>
                      </a:r>
                      <a:r>
                        <a:rPr lang="ja-JP" altLang="en-US" sz="1200" b="0" kern="0" dirty="0">
                          <a:solidFill>
                            <a:schemeClr val="tx1"/>
                          </a:solidFill>
                          <a:effectLst/>
                        </a:rPr>
                        <a:t>基礎</a:t>
                      </a:r>
                      <a:r>
                        <a:rPr lang="ja-JP" sz="1200" b="0" kern="0" dirty="0">
                          <a:solidFill>
                            <a:schemeClr val="tx1"/>
                          </a:solidFill>
                          <a:effectLst/>
                        </a:rPr>
                        <a:t>自治体や</a:t>
                      </a:r>
                      <a:endParaRPr lang="en-US" altLang="ja-JP" sz="1200" b="0" kern="0" dirty="0">
                        <a:solidFill>
                          <a:schemeClr val="tx1"/>
                        </a:solidFill>
                        <a:effectLst/>
                      </a:endParaRPr>
                    </a:p>
                    <a:p>
                      <a:pPr algn="l"/>
                      <a:r>
                        <a:rPr lang="ja-JP" altLang="en-US" sz="1200" b="0" kern="0" dirty="0">
                          <a:solidFill>
                            <a:schemeClr val="tx1"/>
                          </a:solidFill>
                          <a:effectLst/>
                        </a:rPr>
                        <a:t>　　</a:t>
                      </a:r>
                      <a:r>
                        <a:rPr lang="ja-JP" sz="1200" b="0" kern="0" dirty="0">
                          <a:solidFill>
                            <a:schemeClr val="tx1"/>
                          </a:solidFill>
                          <a:effectLst/>
                        </a:rPr>
                        <a:t>行政区における人口規模</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endParaRPr lang="en-US" alt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865401">
                <a:tc>
                  <a:txBody>
                    <a:bodyPr/>
                    <a:lstStyle/>
                    <a:p>
                      <a:pPr algn="l"/>
                      <a:r>
                        <a:rPr lang="en-US" sz="1200" b="0" kern="1200" dirty="0">
                          <a:solidFill>
                            <a:schemeClr val="tx1"/>
                          </a:solidFill>
                          <a:effectLst/>
                        </a:rPr>
                        <a:t>2</a:t>
                      </a:r>
                      <a:r>
                        <a:rPr lang="ja-JP" sz="1200" b="0" kern="1200" dirty="0">
                          <a:solidFill>
                            <a:schemeClr val="tx1"/>
                          </a:solidFill>
                          <a:effectLst/>
                        </a:rPr>
                        <a:t>．実証実験エリアにおける</a:t>
                      </a:r>
                      <a:br>
                        <a:rPr lang="en-US" altLang="ja-JP" sz="1200" b="0" kern="1200" dirty="0">
                          <a:solidFill>
                            <a:schemeClr val="tx1"/>
                          </a:solidFill>
                          <a:effectLst/>
                        </a:rPr>
                      </a:br>
                      <a:r>
                        <a:rPr lang="ja-JP" altLang="en-US" sz="1200" b="0" kern="1200" dirty="0">
                          <a:solidFill>
                            <a:schemeClr val="tx1"/>
                          </a:solidFill>
                          <a:effectLst/>
                        </a:rPr>
                        <a:t>　　</a:t>
                      </a:r>
                      <a:r>
                        <a:rPr lang="ja-JP" sz="1200" b="0" kern="1200" dirty="0">
                          <a:solidFill>
                            <a:schemeClr val="tx1"/>
                          </a:solidFill>
                          <a:effectLst/>
                        </a:rPr>
                        <a:t>人口規模、自家用車分担率</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実証実験エリアの人口規模については、取組を実施する地区等で判断する場合など申請者の事情に応じて、様々なケースが想定されますので、必ずしも厳密に記入する必要はありませんが、どのような考え方で人口規模を記入したかについて、補足説明も含めご記入ください。</a:t>
                      </a:r>
                      <a:endParaRPr kumimoji="1" lang="en-US" altLang="ja-JP" sz="1100" i="1" kern="100" dirty="0">
                        <a:solidFill>
                          <a:srgbClr val="FF0000"/>
                        </a:solidFill>
                        <a:latin typeface="+mn-ea"/>
                        <a:ea typeface="+mn-ea"/>
                        <a:cs typeface="Times New Roman" panose="02020603050405020304" pitchFamily="18" charset="0"/>
                      </a:endParaRPr>
                    </a:p>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自家用車分担率を割り出すことが難しい場合は、</a:t>
                      </a:r>
                      <a:r>
                        <a:rPr kumimoji="1" lang="ja-JP" altLang="en-US" sz="1100" i="1" kern="100" dirty="0">
                          <a:solidFill>
                            <a:srgbClr val="FF0000"/>
                          </a:solidFill>
                          <a:latin typeface="+mn-ea"/>
                          <a:ea typeface="+mn-ea"/>
                          <a:cs typeface="Times New Roman" panose="02020603050405020304" pitchFamily="18" charset="0"/>
                        </a:rPr>
                        <a:t>基礎</a:t>
                      </a:r>
                      <a:r>
                        <a:rPr kumimoji="1" lang="ja-JP" altLang="ja-JP" sz="1100" i="1" kern="100" dirty="0">
                          <a:solidFill>
                            <a:srgbClr val="FF0000"/>
                          </a:solidFill>
                          <a:latin typeface="+mn-ea"/>
                          <a:ea typeface="+mn-ea"/>
                          <a:cs typeface="Times New Roman" panose="02020603050405020304" pitchFamily="18" charset="0"/>
                        </a:rPr>
                        <a:t>自治体における自家用車分担率、当該実証実験エリアが含まれている平均的な自家用車分担率等で</a:t>
                      </a:r>
                      <a:r>
                        <a:rPr kumimoji="1" lang="ja-JP" altLang="en-US" sz="1100" i="1" kern="100" dirty="0">
                          <a:solidFill>
                            <a:srgbClr val="FF0000"/>
                          </a:solidFill>
                          <a:latin typeface="+mn-ea"/>
                          <a:ea typeface="+mn-ea"/>
                          <a:cs typeface="Times New Roman" panose="02020603050405020304" pitchFamily="18" charset="0"/>
                        </a:rPr>
                        <a:t>代替</a:t>
                      </a:r>
                      <a:r>
                        <a:rPr kumimoji="1" lang="ja-JP" altLang="ja-JP" sz="1100" i="1" kern="100" dirty="0">
                          <a:solidFill>
                            <a:srgbClr val="FF0000"/>
                          </a:solidFill>
                          <a:latin typeface="+mn-ea"/>
                          <a:ea typeface="+mn-ea"/>
                          <a:cs typeface="Times New Roman" panose="02020603050405020304" pitchFamily="18" charset="0"/>
                        </a:rPr>
                        <a:t>することも可能です。</a:t>
                      </a:r>
                      <a:endParaRPr kumimoji="1" lang="en-US" altLang="ja-JP" sz="1100" i="1" kern="100" dirty="0">
                        <a:solidFill>
                          <a:srgbClr val="FF0000"/>
                        </a:solidFill>
                        <a:latin typeface="+mn-ea"/>
                        <a:ea typeface="+mn-ea"/>
                        <a:cs typeface="Times New Roman" panose="02020603050405020304" pitchFamily="18" charset="0"/>
                      </a:endParaRPr>
                    </a:p>
                    <a:p>
                      <a:pPr marL="0" indent="0">
                        <a:buFont typeface="ＭＳ Ｐゴシック" panose="020B0600070205080204" pitchFamily="50" charset="-128"/>
                        <a:buNone/>
                      </a:pPr>
                      <a:r>
                        <a:rPr lang="ja-JP" altLang="ja-JP" sz="1100" b="0" i="1" kern="100" dirty="0">
                          <a:solidFill>
                            <a:srgbClr val="FF0000"/>
                          </a:solidFill>
                          <a:effectLst/>
                        </a:rPr>
                        <a:t>＊</a:t>
                      </a:r>
                      <a:r>
                        <a:rPr kumimoji="1" lang="ja-JP" altLang="ja-JP" sz="1100" i="1" kern="100" dirty="0">
                          <a:solidFill>
                            <a:srgbClr val="FF0000"/>
                          </a:solidFill>
                          <a:latin typeface="+mn-ea"/>
                          <a:ea typeface="+mn-ea"/>
                          <a:cs typeface="Times New Roman" panose="02020603050405020304" pitchFamily="18" charset="0"/>
                        </a:rPr>
                        <a:t>実証実験エリアにおける人口や分担率は、概数でかまいません。（例：約○千人、約○％など）</a:t>
                      </a: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478547">
                <a:tc>
                  <a:txBody>
                    <a:bodyPr/>
                    <a:lstStyle/>
                    <a:p>
                      <a:pPr algn="l"/>
                      <a:r>
                        <a:rPr lang="en-US" sz="1200" b="0" kern="1200" dirty="0">
                          <a:solidFill>
                            <a:schemeClr val="tx1"/>
                          </a:solidFill>
                          <a:effectLst/>
                        </a:rPr>
                        <a:t>3. </a:t>
                      </a:r>
                      <a:r>
                        <a:rPr lang="ja-JP" sz="1200" b="0" kern="100" dirty="0">
                          <a:solidFill>
                            <a:schemeClr val="tx1"/>
                          </a:solidFill>
                          <a:effectLst/>
                        </a:rPr>
                        <a:t>地理的・経済的・</a:t>
                      </a:r>
                      <a:endParaRPr lang="en-US" altLang="ja-JP" sz="1200" b="0" kern="100" dirty="0">
                        <a:solidFill>
                          <a:schemeClr val="tx1"/>
                        </a:solidFill>
                        <a:effectLst/>
                      </a:endParaRPr>
                    </a:p>
                    <a:p>
                      <a:pPr algn="l"/>
                      <a:r>
                        <a:rPr lang="ja-JP" altLang="en-US" sz="1200" b="0" kern="100" dirty="0">
                          <a:solidFill>
                            <a:schemeClr val="tx1"/>
                          </a:solidFill>
                          <a:effectLst/>
                        </a:rPr>
                        <a:t>　　</a:t>
                      </a:r>
                      <a:r>
                        <a:rPr lang="ja-JP" sz="1200" b="0" kern="100" dirty="0">
                          <a:solidFill>
                            <a:schemeClr val="tx1"/>
                          </a:solidFill>
                          <a:effectLst/>
                        </a:rPr>
                        <a:t>文化圏的・交通動態的な特徴</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r>
                        <a:rPr kumimoji="1" lang="ja-JP" altLang="en-US" sz="1100" i="1" kern="100" dirty="0">
                          <a:solidFill>
                            <a:srgbClr val="FF0000"/>
                          </a:solidFill>
                          <a:latin typeface="+mn-ea"/>
                          <a:ea typeface="+mn-ea"/>
                          <a:cs typeface="Times New Roman" panose="02020603050405020304" pitchFamily="18" charset="0"/>
                        </a:rPr>
                        <a:t>（例）</a:t>
                      </a:r>
                      <a:endParaRPr kumimoji="1" lang="en-US" altLang="ja-JP" sz="1100" i="1" kern="100" dirty="0">
                        <a:solidFill>
                          <a:srgbClr val="FF0000"/>
                        </a:solidFill>
                        <a:latin typeface="+mn-ea"/>
                        <a:ea typeface="+mn-ea"/>
                        <a:cs typeface="Times New Roman" panose="02020603050405020304" pitchFamily="18" charset="0"/>
                      </a:endParaRPr>
                    </a:p>
                    <a:p>
                      <a:pPr algn="l"/>
                      <a:r>
                        <a:rPr kumimoji="1" lang="ja-JP" altLang="en-US" sz="1100" i="1" kern="100" dirty="0">
                          <a:solidFill>
                            <a:srgbClr val="FF0000"/>
                          </a:solidFill>
                          <a:latin typeface="+mn-ea"/>
                          <a:ea typeface="+mn-ea"/>
                          <a:cs typeface="Times New Roman" panose="02020603050405020304" pitchFamily="18" charset="0"/>
                        </a:rPr>
                        <a:t>大都市中心部、地方都市中心市街地、郊外ニュータウン、地方部集落、観光地繁華街など</a:t>
                      </a:r>
                      <a:endParaRPr kumimoji="1" lang="en-US" altLang="ja-JP" sz="1100" i="1" kern="100" dirty="0">
                        <a:solidFill>
                          <a:srgbClr val="FF0000"/>
                        </a:solidFill>
                        <a:latin typeface="+mn-ea"/>
                        <a:ea typeface="+mn-ea"/>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854" name="正方形/長方形 3"/>
          <p:cNvSpPr/>
          <p:nvPr/>
        </p:nvSpPr>
        <p:spPr>
          <a:xfrm>
            <a:off x="7884368" y="616783"/>
            <a:ext cx="1129214"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12" name="正方形/長方形 11"/>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42</a:t>
            </a:r>
            <a:endParaRPr kumimoji="1" lang="ja-JP" altLang="en-US" sz="1480" dirty="0">
              <a:solidFill>
                <a:schemeClr val="tx1"/>
              </a:solidFill>
            </a:endParaRPr>
          </a:p>
        </p:txBody>
      </p:sp>
    </p:spTree>
    <p:extLst>
      <p:ext uri="{BB962C8B-B14F-4D97-AF65-F5344CB8AC3E}">
        <p14:creationId xmlns:p14="http://schemas.microsoft.com/office/powerpoint/2010/main" val="2026311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1"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62"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sp>
        <p:nvSpPr>
          <p:cNvPr id="1863" name="正方形/長方形 6"/>
          <p:cNvSpPr/>
          <p:nvPr/>
        </p:nvSpPr>
        <p:spPr>
          <a:xfrm>
            <a:off x="251520" y="859186"/>
            <a:ext cx="7560840" cy="646331"/>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公募要領の「別添１　企画提案書に記載すべき項目」に留意しつつ、</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提案内容に対するそれぞれの概略を簡潔に記載してください。詳細については、後半に記載いただけるページがあります。</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提案可能な内容がない場合には、空欄でも構いません。</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1864" name="正方形/長方形 14"/>
          <p:cNvSpPr/>
          <p:nvPr/>
        </p:nvSpPr>
        <p:spPr>
          <a:xfrm>
            <a:off x="7812360" y="680162"/>
            <a:ext cx="1230427"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altLang="ja-JP" sz="1000" dirty="0">
                <a:solidFill>
                  <a:srgbClr val="FFFFFF"/>
                </a:solidFill>
                <a:latin typeface="Arial"/>
                <a:ea typeface="ＭＳ Ｐゴシック"/>
              </a:rPr>
              <a:t>1</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graphicFrame>
        <p:nvGraphicFramePr>
          <p:cNvPr id="1866" name="表 8"/>
          <p:cNvGraphicFramePr>
            <a:graphicFrameLocks noGrp="1"/>
          </p:cNvGraphicFramePr>
          <p:nvPr>
            <p:extLst>
              <p:ext uri="{D42A27DB-BD31-4B8C-83A1-F6EECF244321}">
                <p14:modId xmlns:p14="http://schemas.microsoft.com/office/powerpoint/2010/main" val="3596042533"/>
              </p:ext>
            </p:extLst>
          </p:nvPr>
        </p:nvGraphicFramePr>
        <p:xfrm>
          <a:off x="251521" y="1505519"/>
          <a:ext cx="8640959" cy="5019828"/>
        </p:xfrm>
        <a:graphic>
          <a:graphicData uri="http://schemas.openxmlformats.org/drawingml/2006/table">
            <a:tbl>
              <a:tblPr firstRow="1" firstCol="1" bandRow="1"/>
              <a:tblGrid>
                <a:gridCol w="2088231">
                  <a:extLst>
                    <a:ext uri="{9D8B030D-6E8A-4147-A177-3AD203B41FA5}">
                      <a16:colId xmlns:a16="http://schemas.microsoft.com/office/drawing/2014/main" val="20001"/>
                    </a:ext>
                  </a:extLst>
                </a:gridCol>
                <a:gridCol w="6552728">
                  <a:extLst>
                    <a:ext uri="{9D8B030D-6E8A-4147-A177-3AD203B41FA5}">
                      <a16:colId xmlns:a16="http://schemas.microsoft.com/office/drawing/2014/main" val="20002"/>
                    </a:ext>
                  </a:extLst>
                </a:gridCol>
              </a:tblGrid>
              <a:tr h="228174">
                <a:tc>
                  <a:txBody>
                    <a:bodyPr/>
                    <a:lstStyle/>
                    <a:p>
                      <a:pPr algn="ctr">
                        <a:spcAft>
                          <a:spcPts val="0"/>
                        </a:spcAft>
                      </a:pPr>
                      <a:r>
                        <a:rPr kumimoji="1" lang="ja-JP" altLang="en-US" sz="1200" b="0" kern="100" dirty="0">
                          <a:solidFill>
                            <a:schemeClr val="tx1"/>
                          </a:solidFill>
                          <a:effectLst/>
                          <a:latin typeface="+mn-lt"/>
                          <a:ea typeface="+mn-ea"/>
                          <a:cs typeface="+mn-cs"/>
                        </a:rPr>
                        <a:t>記載項目</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altLang="en-US" sz="1200" b="0" kern="100" dirty="0">
                          <a:solidFill>
                            <a:schemeClr val="tx1"/>
                          </a:solidFill>
                          <a:effectLst/>
                          <a:latin typeface="+mn-lt"/>
                          <a:ea typeface="+mn-ea"/>
                          <a:cs typeface="+mn-cs"/>
                        </a:rPr>
                        <a:t>概略</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684522">
                <a:tc>
                  <a:txBody>
                    <a:bodyPr/>
                    <a:lstStyle/>
                    <a:p>
                      <a:pPr marL="0" lvl="0" indent="0" algn="just">
                        <a:spcAft>
                          <a:spcPts val="0"/>
                        </a:spcAft>
                        <a:buFont typeface="+mj-lt"/>
                        <a:buNone/>
                      </a:pPr>
                      <a:r>
                        <a:rPr kumimoji="1" lang="en-US" altLang="ja-JP" sz="1200" kern="100" dirty="0">
                          <a:effectLst/>
                        </a:rPr>
                        <a:t>1.</a:t>
                      </a:r>
                      <a:r>
                        <a:rPr kumimoji="1" lang="ja-JP" sz="1200" kern="100" dirty="0">
                          <a:effectLst/>
                        </a:rPr>
                        <a:t>地域の交通課題と選択した</a:t>
                      </a:r>
                      <a:br>
                        <a:rPr kumimoji="1" lang="en-US" altLang="ja-JP" sz="1200" kern="100" dirty="0">
                          <a:effectLst/>
                        </a:rPr>
                      </a:br>
                      <a:r>
                        <a:rPr kumimoji="1" lang="ja-JP" sz="1200" kern="100" dirty="0">
                          <a:effectLst/>
                        </a:rPr>
                        <a:t>テーマ・フィールドとの関係性</a:t>
                      </a:r>
                      <a:endParaRPr kumimoji="1" lang="ja-JP" sz="1200" b="0" kern="100" dirty="0">
                        <a:solidFill>
                          <a:schemeClr val="tx1"/>
                        </a:solidFill>
                        <a:effectLst/>
                        <a:latin typeface="+mn-lt"/>
                        <a:ea typeface="+mn-ea"/>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spcAft>
                          <a:spcPts val="0"/>
                        </a:spcAft>
                      </a:pPr>
                      <a:r>
                        <a:rPr kumimoji="1" lang="ja-JP" altLang="en-US" sz="1200" b="0" i="1" kern="100" dirty="0">
                          <a:solidFill>
                            <a:srgbClr val="FF0000"/>
                          </a:solidFill>
                          <a:effectLst/>
                          <a:latin typeface="+mn-lt"/>
                          <a:ea typeface="+mn-ea"/>
                          <a:cs typeface="+mn-cs"/>
                        </a:rPr>
                        <a:t>＊提案内容に関する概略を簡潔に記載してください</a:t>
                      </a:r>
                      <a:endParaRPr kumimoji="1" lang="en-US" altLang="ja-JP" sz="1200" b="0" i="1" kern="100" dirty="0">
                        <a:solidFill>
                          <a:srgbClr val="FF0000"/>
                        </a:solidFill>
                        <a:effectLst/>
                        <a:latin typeface="+mn-lt"/>
                        <a:ea typeface="+mn-ea"/>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684522">
                <a:tc>
                  <a:txBody>
                    <a:bodyPr/>
                    <a:lstStyle/>
                    <a:p>
                      <a:pPr marL="0" lvl="0" indent="0" algn="just">
                        <a:spcAft>
                          <a:spcPts val="0"/>
                        </a:spcAft>
                        <a:buFont typeface="+mj-lt"/>
                        <a:buNone/>
                      </a:pPr>
                      <a:r>
                        <a:rPr kumimoji="1" lang="en-US" altLang="ja-JP" sz="1200" kern="100" dirty="0">
                          <a:effectLst/>
                        </a:rPr>
                        <a:t>2.</a:t>
                      </a:r>
                      <a:r>
                        <a:rPr kumimoji="1" lang="ja-JP" sz="1200" kern="100" dirty="0">
                          <a:effectLst/>
                        </a:rPr>
                        <a:t>継続性を考慮した事業計画</a:t>
                      </a:r>
                      <a:endParaRPr kumimoji="1" lang="ja-JP" sz="1200" b="0" kern="100" dirty="0">
                        <a:solidFill>
                          <a:schemeClr val="tx1"/>
                        </a:solidFill>
                        <a:effectLst/>
                        <a:latin typeface="+mn-lt"/>
                        <a:ea typeface="+mn-ea"/>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684522">
                <a:tc>
                  <a:txBody>
                    <a:bodyPr/>
                    <a:lstStyle/>
                    <a:p>
                      <a:pPr marL="0" lvl="0" indent="0" algn="just">
                        <a:spcAft>
                          <a:spcPts val="0"/>
                        </a:spcAft>
                        <a:buFont typeface="+mj-lt"/>
                        <a:buNone/>
                      </a:pPr>
                      <a:r>
                        <a:rPr kumimoji="1" lang="en-US" altLang="ja-JP" sz="1200" kern="100" dirty="0">
                          <a:solidFill>
                            <a:schemeClr val="tx1"/>
                          </a:solidFill>
                          <a:effectLst/>
                          <a:latin typeface="+mn-lt"/>
                          <a:ea typeface="+mn-ea"/>
                          <a:cs typeface="+mn-cs"/>
                        </a:rPr>
                        <a:t>3. </a:t>
                      </a:r>
                      <a:r>
                        <a:rPr kumimoji="1" lang="ja-JP" altLang="en-US" sz="1200" kern="100" dirty="0">
                          <a:solidFill>
                            <a:schemeClr val="tx1"/>
                          </a:solidFill>
                          <a:effectLst/>
                          <a:latin typeface="+mn-lt"/>
                          <a:ea typeface="+mn-ea"/>
                          <a:cs typeface="+mn-cs"/>
                        </a:rPr>
                        <a:t>検証命題の妥当性</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684522">
                <a:tc>
                  <a:txBody>
                    <a:bodyPr/>
                    <a:lstStyle/>
                    <a:p>
                      <a:pPr marL="0" lvl="0" indent="0" algn="just">
                        <a:spcAft>
                          <a:spcPts val="0"/>
                        </a:spcAft>
                        <a:buFont typeface="+mj-lt"/>
                        <a:buNone/>
                      </a:pPr>
                      <a:r>
                        <a:rPr kumimoji="1" lang="en-US" altLang="ja-JP" sz="1200" kern="100" dirty="0">
                          <a:solidFill>
                            <a:schemeClr val="tx1"/>
                          </a:solidFill>
                          <a:effectLst/>
                          <a:latin typeface="+mn-lt"/>
                          <a:ea typeface="+mn-ea"/>
                          <a:cs typeface="+mn-cs"/>
                        </a:rPr>
                        <a:t>4. </a:t>
                      </a:r>
                      <a:r>
                        <a:rPr kumimoji="1" lang="ja-JP" altLang="en-US" sz="1200" kern="100" dirty="0">
                          <a:solidFill>
                            <a:schemeClr val="tx1"/>
                          </a:solidFill>
                          <a:effectLst/>
                          <a:latin typeface="+mn-lt"/>
                          <a:ea typeface="+mn-ea"/>
                          <a:cs typeface="+mn-cs"/>
                        </a:rPr>
                        <a:t>実証実験・検証手法の具体性</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684522">
                <a:tc>
                  <a:txBody>
                    <a:bodyPr/>
                    <a:lstStyle/>
                    <a:p>
                      <a:pPr marL="0" lvl="0" indent="0" algn="just">
                        <a:spcAft>
                          <a:spcPts val="0"/>
                        </a:spcAft>
                        <a:buFont typeface="+mj-lt"/>
                        <a:buNone/>
                      </a:pPr>
                      <a:r>
                        <a:rPr kumimoji="1" lang="en-US" altLang="ja-JP" sz="1200" kern="100" dirty="0">
                          <a:solidFill>
                            <a:schemeClr val="tx1"/>
                          </a:solidFill>
                          <a:effectLst/>
                          <a:latin typeface="+mn-lt"/>
                          <a:ea typeface="+mn-ea"/>
                          <a:cs typeface="+mn-cs"/>
                        </a:rPr>
                        <a:t>5. </a:t>
                      </a:r>
                      <a:r>
                        <a:rPr kumimoji="1" lang="ja-JP" altLang="en-US" sz="1200" kern="100" dirty="0">
                          <a:solidFill>
                            <a:schemeClr val="tx1"/>
                          </a:solidFill>
                          <a:effectLst/>
                          <a:latin typeface="+mn-lt"/>
                          <a:ea typeface="+mn-ea"/>
                          <a:cs typeface="+mn-cs"/>
                        </a:rPr>
                        <a:t>社会実装推進主体・自治体・関連事業者等の参画・巻き込み</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684522">
                <a:tc>
                  <a:txBody>
                    <a:bodyPr/>
                    <a:lstStyle/>
                    <a:p>
                      <a:pPr marL="0" lvl="0" indent="0" algn="just">
                        <a:spcAft>
                          <a:spcPts val="0"/>
                        </a:spcAft>
                        <a:buFont typeface="+mj-lt"/>
                        <a:buNone/>
                      </a:pPr>
                      <a:r>
                        <a:rPr kumimoji="1" lang="en-US" altLang="ja-JP" sz="1200" kern="100" dirty="0">
                          <a:solidFill>
                            <a:schemeClr val="tx1"/>
                          </a:solidFill>
                          <a:effectLst/>
                          <a:latin typeface="+mn-lt"/>
                          <a:ea typeface="+mn-ea"/>
                          <a:cs typeface="+mn-cs"/>
                        </a:rPr>
                        <a:t>6.</a:t>
                      </a:r>
                      <a:r>
                        <a:rPr kumimoji="1" lang="ja-JP" altLang="en-US" sz="1200" kern="100" dirty="0">
                          <a:solidFill>
                            <a:schemeClr val="tx1"/>
                          </a:solidFill>
                          <a:effectLst/>
                          <a:latin typeface="+mn-lt"/>
                          <a:ea typeface="+mn-ea"/>
                          <a:cs typeface="+mn-cs"/>
                        </a:rPr>
                        <a:t>想定利用者の巻き込み</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mn-lt"/>
                          <a:ea typeface="+mn-ea"/>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mn-lt"/>
                        <a:ea typeface="+mn-ea"/>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18192147"/>
                  </a:ext>
                </a:extLst>
              </a:tr>
              <a:tr h="684522">
                <a:tc>
                  <a:txBody>
                    <a:bodyPr/>
                    <a:lstStyle/>
                    <a:p>
                      <a:pPr marL="0" lvl="0" indent="0" algn="just">
                        <a:spcAft>
                          <a:spcPts val="0"/>
                        </a:spcAft>
                        <a:buFont typeface="+mj-lt"/>
                        <a:buNone/>
                      </a:pPr>
                      <a:r>
                        <a:rPr kumimoji="1" lang="en-US" altLang="ja-JP" sz="1200" kern="100" dirty="0">
                          <a:solidFill>
                            <a:schemeClr val="tx1"/>
                          </a:solidFill>
                          <a:effectLst/>
                          <a:latin typeface="+mn-lt"/>
                          <a:ea typeface="+mn-ea"/>
                          <a:cs typeface="+mn-cs"/>
                        </a:rPr>
                        <a:t>7.</a:t>
                      </a:r>
                      <a:r>
                        <a:rPr kumimoji="1" lang="ja-JP" altLang="en-US" sz="1200" kern="100" dirty="0">
                          <a:solidFill>
                            <a:schemeClr val="tx1"/>
                          </a:solidFill>
                          <a:effectLst/>
                          <a:latin typeface="+mn-lt"/>
                          <a:ea typeface="+mn-ea"/>
                          <a:cs typeface="+mn-cs"/>
                        </a:rPr>
                        <a:t>取組の全体設計及び検証分析を担う主体の参画</a:t>
                      </a:r>
                    </a:p>
                  </a:txBody>
                  <a:tcPr marL="68580" marR="685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43</a:t>
            </a:r>
            <a:endParaRPr kumimoji="1" lang="ja-JP" altLang="en-US" sz="1480" dirty="0">
              <a:solidFill>
                <a:schemeClr val="tx1"/>
              </a:solidFill>
            </a:endParaRPr>
          </a:p>
        </p:txBody>
      </p:sp>
      <p:sp>
        <p:nvSpPr>
          <p:cNvPr id="2" name="テキスト ボックス 1">
            <a:extLst>
              <a:ext uri="{FF2B5EF4-FFF2-40B4-BE49-F238E27FC236}">
                <a16:creationId xmlns:a16="http://schemas.microsoft.com/office/drawing/2014/main" id="{4AA42819-02D3-44F0-B6AA-4E5C78B0E910}"/>
              </a:ext>
            </a:extLst>
          </p:cNvPr>
          <p:cNvSpPr txBox="1"/>
          <p:nvPr/>
        </p:nvSpPr>
        <p:spPr>
          <a:xfrm>
            <a:off x="101213" y="602350"/>
            <a:ext cx="3217547" cy="307777"/>
          </a:xfrm>
          <a:prstGeom prst="rect">
            <a:avLst/>
          </a:prstGeom>
          <a:noFill/>
        </p:spPr>
        <p:txBody>
          <a:bodyPr wrap="none" rtlCol="0">
            <a:spAutoFit/>
          </a:bodyPr>
          <a:lstStyle/>
          <a:p>
            <a:r>
              <a:rPr kumimoji="1" lang="en-US" altLang="ja-JP" sz="1400" b="1" dirty="0"/>
              <a:t>【</a:t>
            </a:r>
            <a:r>
              <a:rPr kumimoji="1" lang="ja-JP" altLang="en-US" sz="1400" b="1" dirty="0"/>
              <a:t>全体評価項目（それぞれ必須＋加点）</a:t>
            </a:r>
            <a:r>
              <a:rPr kumimoji="1" lang="en-US" altLang="ja-JP" sz="1400" b="1" dirty="0"/>
              <a:t>】</a:t>
            </a:r>
            <a:endParaRPr kumimoji="1" lang="ja-JP" altLang="en-US" sz="1400" b="1" dirty="0"/>
          </a:p>
        </p:txBody>
      </p:sp>
    </p:spTree>
    <p:extLst>
      <p:ext uri="{BB962C8B-B14F-4D97-AF65-F5344CB8AC3E}">
        <p14:creationId xmlns:p14="http://schemas.microsoft.com/office/powerpoint/2010/main" val="200618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2" name="Rectangle 67"/>
          <p:cNvSpPr>
            <a:spLocks noChangeArrowheads="1"/>
          </p:cNvSpPr>
          <p:nvPr/>
        </p:nvSpPr>
        <p:spPr>
          <a:xfrm>
            <a:off x="0" y="0"/>
            <a:ext cx="9144000" cy="573088"/>
          </a:xfrm>
          <a:prstGeom prst="rect">
            <a:avLst/>
          </a:prstGeom>
          <a:solidFill>
            <a:srgbClr val="00B0F0"/>
          </a:solidFill>
          <a:ln>
            <a:noFill/>
          </a:ln>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ＭＳ Ｐゴシック" panose="020B0600070205080204" pitchFamily="50" charset="-128"/>
                <a:ea typeface="ＭＳ Ｐゴシック" panose="020B0600070205080204" pitchFamily="50" charset="-128"/>
                <a:cs typeface="+mn-cs"/>
              </a:rPr>
              <a:t>提案内容</a:t>
            </a:r>
          </a:p>
        </p:txBody>
      </p:sp>
      <p:sp>
        <p:nvSpPr>
          <p:cNvPr id="1873" name="正方形/長方形 10"/>
          <p:cNvSpPr/>
          <p:nvPr/>
        </p:nvSpPr>
        <p:spPr>
          <a:xfrm>
            <a:off x="7164288" y="116632"/>
            <a:ext cx="1345238" cy="348277"/>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Arial"/>
                <a:ea typeface="ＭＳ Ｐゴシック"/>
                <a:cs typeface="+mn-cs"/>
              </a:rPr>
              <a:t>経済産業省</a:t>
            </a:r>
          </a:p>
        </p:txBody>
      </p:sp>
      <p:graphicFrame>
        <p:nvGraphicFramePr>
          <p:cNvPr id="1875" name="表 6"/>
          <p:cNvGraphicFramePr>
            <a:graphicFrameLocks noGrp="1"/>
          </p:cNvGraphicFramePr>
          <p:nvPr>
            <p:extLst>
              <p:ext uri="{D42A27DB-BD31-4B8C-83A1-F6EECF244321}">
                <p14:modId xmlns:p14="http://schemas.microsoft.com/office/powerpoint/2010/main" val="3238993862"/>
              </p:ext>
            </p:extLst>
          </p:nvPr>
        </p:nvGraphicFramePr>
        <p:xfrm>
          <a:off x="199744" y="3140968"/>
          <a:ext cx="8692735" cy="3528390"/>
        </p:xfrm>
        <a:graphic>
          <a:graphicData uri="http://schemas.openxmlformats.org/drawingml/2006/table">
            <a:tbl>
              <a:tblPr firstRow="1" firstCol="1" bandRow="1"/>
              <a:tblGrid>
                <a:gridCol w="771856">
                  <a:extLst>
                    <a:ext uri="{9D8B030D-6E8A-4147-A177-3AD203B41FA5}">
                      <a16:colId xmlns:a16="http://schemas.microsoft.com/office/drawing/2014/main" val="2143469071"/>
                    </a:ext>
                  </a:extLst>
                </a:gridCol>
                <a:gridCol w="2754766">
                  <a:extLst>
                    <a:ext uri="{9D8B030D-6E8A-4147-A177-3AD203B41FA5}">
                      <a16:colId xmlns:a16="http://schemas.microsoft.com/office/drawing/2014/main" val="20001"/>
                    </a:ext>
                  </a:extLst>
                </a:gridCol>
                <a:gridCol w="5166113">
                  <a:extLst>
                    <a:ext uri="{9D8B030D-6E8A-4147-A177-3AD203B41FA5}">
                      <a16:colId xmlns:a16="http://schemas.microsoft.com/office/drawing/2014/main" val="20002"/>
                    </a:ext>
                  </a:extLst>
                </a:gridCol>
              </a:tblGrid>
              <a:tr h="288142">
                <a:tc gridSpan="2">
                  <a:txBody>
                    <a:bodyPr/>
                    <a:lstStyle/>
                    <a:p>
                      <a:pPr algn="ctr">
                        <a:spcAft>
                          <a:spcPts val="0"/>
                        </a:spcAft>
                      </a:pPr>
                      <a:r>
                        <a:rPr kumimoji="1" lang="ja-JP" altLang="en-US" sz="1200" b="0" kern="100" dirty="0">
                          <a:solidFill>
                            <a:schemeClr val="tx1"/>
                          </a:solidFill>
                          <a:effectLst/>
                          <a:latin typeface="+mn-lt"/>
                          <a:ea typeface="+mn-ea"/>
                          <a:cs typeface="+mn-cs"/>
                        </a:rPr>
                        <a:t>記載項目</a:t>
                      </a: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spcAft>
                          <a:spcPts val="0"/>
                        </a:spcAft>
                      </a:pPr>
                      <a:r>
                        <a:rPr kumimoji="1" lang="ja-JP" altLang="en-US" sz="1200" b="0" kern="100" dirty="0">
                          <a:solidFill>
                            <a:schemeClr val="tx1"/>
                          </a:solidFill>
                          <a:effectLst/>
                          <a:latin typeface="+mn-lt"/>
                          <a:ea typeface="+mn-ea"/>
                          <a:cs typeface="+mn-cs"/>
                        </a:rPr>
                        <a:t>記載項目</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spcAft>
                          <a:spcPts val="0"/>
                        </a:spcAft>
                      </a:pPr>
                      <a:r>
                        <a:rPr kumimoji="1" lang="ja-JP" altLang="en-US" sz="1200" b="0" kern="100" dirty="0">
                          <a:solidFill>
                            <a:schemeClr val="tx1"/>
                          </a:solidFill>
                          <a:effectLst/>
                          <a:latin typeface="+mn-lt"/>
                          <a:ea typeface="+mn-ea"/>
                          <a:cs typeface="+mn-cs"/>
                        </a:rPr>
                        <a:t>概略</a:t>
                      </a:r>
                      <a:endParaRPr kumimoji="1" lang="ja-JP" sz="1200" b="0" kern="100" dirty="0">
                        <a:solidFill>
                          <a:schemeClr val="tx1"/>
                        </a:solidFill>
                        <a:effectLst/>
                        <a:latin typeface="+mn-lt"/>
                        <a:ea typeface="+mn-ea"/>
                        <a:cs typeface="+mn-cs"/>
                      </a:endParaRPr>
                    </a:p>
                  </a:txBody>
                  <a:tcPr marL="42080" marR="42080" marT="0" marB="0">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810062">
                <a:tc rowSpan="2">
                  <a:txBody>
                    <a:bodyPr/>
                    <a:lstStyle/>
                    <a:p>
                      <a:pPr marL="0" lvl="0" indent="0" algn="l">
                        <a:spcAft>
                          <a:spcPts val="0"/>
                        </a:spcAft>
                        <a:buFont typeface="+mj-lt"/>
                        <a:buNone/>
                      </a:pPr>
                      <a:r>
                        <a:rPr kumimoji="1" lang="ja-JP" altLang="en-US" sz="1200" kern="100" dirty="0">
                          <a:solidFill>
                            <a:schemeClr val="tx1"/>
                          </a:solidFill>
                          <a:effectLst/>
                          <a:latin typeface="+mn-lt"/>
                          <a:ea typeface="+mn-ea"/>
                          <a:cs typeface="+mn-cs"/>
                        </a:rPr>
                        <a:t>事業面</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spcAft>
                          <a:spcPts val="0"/>
                        </a:spcAft>
                        <a:buFont typeface="+mj-lt"/>
                        <a:buNone/>
                      </a:pPr>
                      <a:r>
                        <a:rPr kumimoji="1" lang="en-US" altLang="ja-JP" sz="1200" kern="100" dirty="0">
                          <a:solidFill>
                            <a:schemeClr val="tx1"/>
                          </a:solidFill>
                          <a:effectLst/>
                          <a:latin typeface="+mn-lt"/>
                          <a:ea typeface="+mn-ea"/>
                          <a:cs typeface="+mn-cs"/>
                        </a:rPr>
                        <a:t>1.</a:t>
                      </a:r>
                      <a:r>
                        <a:rPr kumimoji="1" lang="ja-JP" altLang="en-US" sz="1200" kern="100" dirty="0">
                          <a:solidFill>
                            <a:schemeClr val="tx1"/>
                          </a:solidFill>
                          <a:effectLst/>
                          <a:latin typeface="+mn-lt"/>
                          <a:ea typeface="+mn-ea"/>
                          <a:cs typeface="+mn-cs"/>
                        </a:rPr>
                        <a:t>事業モデルの実現</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10062">
                <a:tc vMerge="1">
                  <a:txBody>
                    <a:bodyPr/>
                    <a:lstStyle/>
                    <a:p>
                      <a:pPr marL="0" lvl="0" indent="0" algn="l">
                        <a:spcAft>
                          <a:spcPts val="0"/>
                        </a:spcAft>
                        <a:buFont typeface="+mj-lt"/>
                        <a:buNone/>
                      </a:pPr>
                      <a:endParaRPr kumimoji="1" lang="ja-JP" altLang="en-US" sz="120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spcAft>
                          <a:spcPts val="0"/>
                        </a:spcAft>
                        <a:buFont typeface="+mj-lt"/>
                        <a:buNone/>
                      </a:pPr>
                      <a:r>
                        <a:rPr kumimoji="1" lang="en-US" altLang="ja-JP" sz="1200" kern="100" dirty="0">
                          <a:solidFill>
                            <a:schemeClr val="tx1"/>
                          </a:solidFill>
                          <a:effectLst/>
                          <a:latin typeface="+mn-lt"/>
                          <a:ea typeface="+mn-ea"/>
                          <a:cs typeface="+mn-cs"/>
                        </a:rPr>
                        <a:t>2.</a:t>
                      </a:r>
                      <a:r>
                        <a:rPr kumimoji="1" lang="ja-JP" altLang="en-US" sz="1200" kern="100" dirty="0">
                          <a:solidFill>
                            <a:schemeClr val="tx1"/>
                          </a:solidFill>
                          <a:effectLst/>
                          <a:latin typeface="+mn-lt"/>
                          <a:ea typeface="+mn-ea"/>
                          <a:cs typeface="+mn-cs"/>
                        </a:rPr>
                        <a:t>事業効果の定量的な評価</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10062">
                <a:tc rowSpan="2">
                  <a:txBody>
                    <a:bodyPr/>
                    <a:lstStyle/>
                    <a:p>
                      <a:pPr marL="0" lvl="0" indent="0" algn="l">
                        <a:spcAft>
                          <a:spcPts val="0"/>
                        </a:spcAft>
                        <a:buFont typeface="+mj-lt"/>
                        <a:buNone/>
                      </a:pPr>
                      <a:r>
                        <a:rPr kumimoji="1" lang="ja-JP" altLang="en-US" sz="1200" kern="100" dirty="0">
                          <a:solidFill>
                            <a:schemeClr val="tx1"/>
                          </a:solidFill>
                          <a:effectLst/>
                          <a:latin typeface="+mn-lt"/>
                          <a:ea typeface="+mn-ea"/>
                          <a:cs typeface="+mn-cs"/>
                        </a:rPr>
                        <a:t>体制・環境面</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lvl="0" indent="0" algn="l">
                        <a:spcAft>
                          <a:spcPts val="0"/>
                        </a:spcAft>
                        <a:buFont typeface="+mj-lt"/>
                        <a:buNone/>
                      </a:pPr>
                      <a:r>
                        <a:rPr kumimoji="1" lang="en-US" altLang="ja-JP" sz="1200" kern="100" dirty="0">
                          <a:solidFill>
                            <a:schemeClr val="tx1"/>
                          </a:solidFill>
                          <a:effectLst/>
                          <a:latin typeface="+mn-lt"/>
                          <a:ea typeface="+mn-ea"/>
                          <a:cs typeface="+mn-cs"/>
                        </a:rPr>
                        <a:t>3.</a:t>
                      </a:r>
                      <a:r>
                        <a:rPr kumimoji="1" lang="ja-JP" altLang="en-US" sz="1200" kern="100" dirty="0">
                          <a:solidFill>
                            <a:schemeClr val="tx1"/>
                          </a:solidFill>
                          <a:effectLst/>
                          <a:latin typeface="+mn-lt"/>
                          <a:ea typeface="+mn-ea"/>
                          <a:cs typeface="+mn-cs"/>
                        </a:rPr>
                        <a:t>リソース効率化手法の導出</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10062">
                <a:tc vMerge="1">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endParaRPr kumimoji="1" lang="ja-JP" altLang="en-US" sz="1200" kern="100" dirty="0">
                        <a:solidFill>
                          <a:schemeClr val="tx1"/>
                        </a:solidFill>
                        <a:effectLst/>
                        <a:latin typeface="+mn-lt"/>
                        <a:ea typeface="+mn-ea"/>
                        <a:cs typeface="+mn-cs"/>
                      </a:endParaRP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kumimoji="1" lang="en-US" altLang="ja-JP" sz="1200" kern="100" dirty="0">
                          <a:solidFill>
                            <a:schemeClr val="tx1"/>
                          </a:solidFill>
                          <a:effectLst/>
                          <a:latin typeface="+mn-lt"/>
                          <a:ea typeface="+mn-ea"/>
                          <a:cs typeface="+mn-cs"/>
                        </a:rPr>
                        <a:t>4.</a:t>
                      </a:r>
                      <a:r>
                        <a:rPr kumimoji="1" lang="ja-JP" altLang="en-US" sz="1200" kern="100" dirty="0">
                          <a:solidFill>
                            <a:schemeClr val="tx1"/>
                          </a:solidFill>
                          <a:effectLst/>
                          <a:latin typeface="+mn-lt"/>
                          <a:ea typeface="+mn-ea"/>
                          <a:cs typeface="+mn-cs"/>
                        </a:rPr>
                        <a:t>社会実装に向けた体制構築・合意形成</a:t>
                      </a:r>
                    </a:p>
                  </a:txBody>
                  <a:tcPr marL="66462" marR="66462"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1" u="none" strike="noStrike" kern="100" cap="none" spc="0" normalizeH="0" baseline="0" noProof="0" dirty="0">
                          <a:ln>
                            <a:noFill/>
                          </a:ln>
                          <a:solidFill>
                            <a:srgbClr val="FF0000"/>
                          </a:solidFill>
                          <a:effectLst/>
                          <a:uLnTx/>
                          <a:uFillTx/>
                          <a:latin typeface="Arial"/>
                          <a:ea typeface="ＭＳ Ｐゴシック"/>
                          <a:cs typeface="+mn-cs"/>
                        </a:rPr>
                        <a:t>＊提案内容に関する概略を簡潔に記載してください</a:t>
                      </a:r>
                      <a:endParaRPr kumimoji="1" lang="en-US" altLang="ja-JP" sz="1200" b="0" i="1" u="none" strike="noStrike" kern="100" cap="none" spc="0" normalizeH="0" baseline="0" noProof="0" dirty="0">
                        <a:ln>
                          <a:noFill/>
                        </a:ln>
                        <a:solidFill>
                          <a:srgbClr val="FF0000"/>
                        </a:solidFill>
                        <a:effectLst/>
                        <a:uLnTx/>
                        <a:uFillTx/>
                        <a:latin typeface="Arial"/>
                        <a:ea typeface="ＭＳ Ｐゴシック"/>
                        <a:cs typeface="+mn-cs"/>
                      </a:endParaRPr>
                    </a:p>
                  </a:txBody>
                  <a:tcPr marL="42080" marR="42080" marT="0" marB="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718055962"/>
                  </a:ext>
                </a:extLst>
              </a:tr>
            </a:tbl>
          </a:graphicData>
        </a:graphic>
      </p:graphicFrame>
      <p:sp>
        <p:nvSpPr>
          <p:cNvPr id="1876" name="正方形/長方形 6"/>
          <p:cNvSpPr/>
          <p:nvPr/>
        </p:nvSpPr>
        <p:spPr>
          <a:xfrm>
            <a:off x="251520" y="2394937"/>
            <a:ext cx="7560840" cy="646331"/>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公募要領の「別添１　企画提案書に記載すべき項目」に留意しつつ、</a:t>
            </a:r>
            <a:r>
              <a:rPr kumimoji="1" lang="ja-JP" altLang="en-US"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提案内容に対するそれぞれの概略を簡潔に記載してください。詳細については、後半に記載いただけるページがあります。</a:t>
            </a:r>
            <a:endParaRPr kumimoji="1" lang="en-US" altLang="ja-JP" sz="1200" b="0" i="1" u="none" strike="noStrike" kern="12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提案可能な内容がない場合には、空欄でも構いません。</a:t>
            </a:r>
            <a:endParaRPr kumimoji="1" lang="ja-JP" altLang="ja-JP" sz="1200" b="0" i="1" u="none" strike="noStrike" kern="1200" cap="none" spc="0" normalizeH="0" baseline="0" noProof="0" dirty="0">
              <a:ln>
                <a:noFill/>
              </a:ln>
              <a:solidFill>
                <a:srgbClr val="FF0000"/>
              </a:solidFill>
              <a:effectLst/>
              <a:uLnTx/>
              <a:uFillTx/>
              <a:latin typeface="ＭＳ Ｐゴシック"/>
              <a:ea typeface="ＭＳ Ｐゴシック"/>
              <a:cs typeface="+mn-cs"/>
            </a:endParaRPr>
          </a:p>
        </p:txBody>
      </p:sp>
      <p:sp>
        <p:nvSpPr>
          <p:cNvPr id="8" name="正方形/長方形 7"/>
          <p:cNvSpPr/>
          <p:nvPr/>
        </p:nvSpPr>
        <p:spPr>
          <a:xfrm>
            <a:off x="8655332" y="116632"/>
            <a:ext cx="464400" cy="338400"/>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80" dirty="0">
                <a:solidFill>
                  <a:schemeClr val="tx1"/>
                </a:solidFill>
              </a:rPr>
              <a:t>44</a:t>
            </a:r>
            <a:endParaRPr kumimoji="1" lang="ja-JP" altLang="en-US" sz="1480" dirty="0">
              <a:solidFill>
                <a:schemeClr val="tx1"/>
              </a:solidFill>
            </a:endParaRPr>
          </a:p>
        </p:txBody>
      </p:sp>
      <p:sp>
        <p:nvSpPr>
          <p:cNvPr id="10" name="正方形/長方形 14">
            <a:extLst>
              <a:ext uri="{FF2B5EF4-FFF2-40B4-BE49-F238E27FC236}">
                <a16:creationId xmlns:a16="http://schemas.microsoft.com/office/drawing/2014/main" id="{EAD9F3AB-2930-47E7-903A-83D8CA248CBA}"/>
              </a:ext>
            </a:extLst>
          </p:cNvPr>
          <p:cNvSpPr/>
          <p:nvPr/>
        </p:nvSpPr>
        <p:spPr>
          <a:xfrm>
            <a:off x="7812360" y="680162"/>
            <a:ext cx="1307372" cy="32272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後ページと併せて</a:t>
            </a:r>
            <a:endPar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000" b="0" i="0" u="none" strike="noStrike" kern="1200" cap="none" spc="0" normalizeH="0" baseline="0" noProof="0" dirty="0">
                <a:ln>
                  <a:noFill/>
                </a:ln>
                <a:solidFill>
                  <a:srgbClr val="FFFFFF"/>
                </a:solidFill>
                <a:effectLst/>
                <a:uLnTx/>
                <a:uFillTx/>
                <a:latin typeface="Arial"/>
                <a:ea typeface="ＭＳ Ｐゴシック"/>
                <a:cs typeface="+mn-cs"/>
              </a:rPr>
              <a:t>2</a:t>
            </a:r>
            <a:r>
              <a:rPr kumimoji="1" lang="ja-JP" altLang="en-US" sz="1000" b="0" i="0" u="none" strike="noStrike" kern="1200" cap="none" spc="0" normalizeH="0" baseline="0" noProof="0" dirty="0">
                <a:ln>
                  <a:noFill/>
                </a:ln>
                <a:solidFill>
                  <a:srgbClr val="FFFFFF"/>
                </a:solidFill>
                <a:effectLst/>
                <a:uLnTx/>
                <a:uFillTx/>
                <a:latin typeface="Arial"/>
                <a:ea typeface="ＭＳ Ｐゴシック"/>
                <a:cs typeface="+mn-cs"/>
              </a:rPr>
              <a:t>ページで記載</a:t>
            </a:r>
          </a:p>
        </p:txBody>
      </p:sp>
      <p:sp>
        <p:nvSpPr>
          <p:cNvPr id="9" name="テキスト ボックス 8">
            <a:extLst>
              <a:ext uri="{FF2B5EF4-FFF2-40B4-BE49-F238E27FC236}">
                <a16:creationId xmlns:a16="http://schemas.microsoft.com/office/drawing/2014/main" id="{E5F84763-E86D-4C3F-846D-5FA6EC0BEFA2}"/>
              </a:ext>
            </a:extLst>
          </p:cNvPr>
          <p:cNvSpPr txBox="1"/>
          <p:nvPr/>
        </p:nvSpPr>
        <p:spPr>
          <a:xfrm>
            <a:off x="101213" y="620688"/>
            <a:ext cx="2598579" cy="307777"/>
          </a:xfrm>
          <a:prstGeom prst="rect">
            <a:avLst/>
          </a:prstGeom>
          <a:noFill/>
        </p:spPr>
        <p:txBody>
          <a:bodyPr wrap="square" rtlCol="0">
            <a:spAutoFit/>
          </a:bodyPr>
          <a:lstStyle/>
          <a:p>
            <a:r>
              <a:rPr kumimoji="1" lang="en-US" altLang="ja-JP" sz="1400" b="1" dirty="0"/>
              <a:t>【</a:t>
            </a:r>
            <a:r>
              <a:rPr lang="zh-TW" altLang="en-US" sz="1400" b="1" dirty="0"/>
              <a:t>重点取組評価項目（加点）</a:t>
            </a:r>
            <a:r>
              <a:rPr kumimoji="1" lang="en-US" altLang="ja-JP" sz="1400" b="1" dirty="0"/>
              <a:t>】</a:t>
            </a:r>
            <a:endParaRPr kumimoji="1" lang="ja-JP" altLang="en-US" sz="1400" b="1" dirty="0"/>
          </a:p>
        </p:txBody>
      </p:sp>
      <p:graphicFrame>
        <p:nvGraphicFramePr>
          <p:cNvPr id="11" name="表 1">
            <a:extLst>
              <a:ext uri="{FF2B5EF4-FFF2-40B4-BE49-F238E27FC236}">
                <a16:creationId xmlns:a16="http://schemas.microsoft.com/office/drawing/2014/main" id="{2DDBFC4D-E4E5-4FE4-A473-58AFB63E4B1A}"/>
              </a:ext>
            </a:extLst>
          </p:cNvPr>
          <p:cNvGraphicFramePr>
            <a:graphicFrameLocks noGrp="1"/>
          </p:cNvGraphicFramePr>
          <p:nvPr>
            <p:extLst>
              <p:ext uri="{D42A27DB-BD31-4B8C-83A1-F6EECF244321}">
                <p14:modId xmlns:p14="http://schemas.microsoft.com/office/powerpoint/2010/main" val="1809685363"/>
              </p:ext>
            </p:extLst>
          </p:nvPr>
        </p:nvGraphicFramePr>
        <p:xfrm>
          <a:off x="205459" y="1397074"/>
          <a:ext cx="8762062" cy="822960"/>
        </p:xfrm>
        <a:graphic>
          <a:graphicData uri="http://schemas.openxmlformats.org/drawingml/2006/table">
            <a:tbl>
              <a:tblPr firstRow="1" bandRow="1">
                <a:tableStyleId>{5C22544A-7EE6-4342-B048-85BDC9FD1C3A}</a:tableStyleId>
              </a:tblPr>
              <a:tblGrid>
                <a:gridCol w="5385574">
                  <a:extLst>
                    <a:ext uri="{9D8B030D-6E8A-4147-A177-3AD203B41FA5}">
                      <a16:colId xmlns:a16="http://schemas.microsoft.com/office/drawing/2014/main" val="20000"/>
                    </a:ext>
                  </a:extLst>
                </a:gridCol>
                <a:gridCol w="3376488">
                  <a:extLst>
                    <a:ext uri="{9D8B030D-6E8A-4147-A177-3AD203B41FA5}">
                      <a16:colId xmlns:a16="http://schemas.microsoft.com/office/drawing/2014/main" val="20001"/>
                    </a:ext>
                  </a:extLst>
                </a:gridCol>
              </a:tblGrid>
              <a:tr h="252095">
                <a:tc>
                  <a:txBody>
                    <a:bodyPr/>
                    <a:lstStyle/>
                    <a:p>
                      <a:pPr algn="l">
                        <a:spcAft>
                          <a:spcPts val="0"/>
                        </a:spcAft>
                      </a:pPr>
                      <a:r>
                        <a:rPr kumimoji="1" lang="ja-JP" altLang="en-US" sz="1200" b="0" kern="1200" dirty="0">
                          <a:solidFill>
                            <a:schemeClr val="tx1"/>
                          </a:solidFill>
                          <a:effectLst/>
                        </a:rPr>
                        <a:t>事業面に関する項目</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0"/>
                  </a:ext>
                </a:extLst>
              </a:tr>
              <a:tr h="252095">
                <a:tc>
                  <a:txBody>
                    <a:bodyPr/>
                    <a:lstStyle/>
                    <a:p>
                      <a:pPr algn="l">
                        <a:spcAft>
                          <a:spcPts val="0"/>
                        </a:spcAft>
                      </a:pPr>
                      <a:r>
                        <a:rPr kumimoji="1" lang="ja-JP" altLang="en-US" sz="1200" b="0" kern="1200" dirty="0">
                          <a:solidFill>
                            <a:schemeClr val="tx1"/>
                          </a:solidFill>
                          <a:effectLst/>
                        </a:rPr>
                        <a:t>体制・環境面に関する項目</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1"/>
                  </a:ext>
                </a:extLst>
              </a:tr>
              <a:tr h="252095">
                <a:tc>
                  <a:txBody>
                    <a:bodyPr/>
                    <a:lstStyle/>
                    <a:p>
                      <a:pPr algn="l">
                        <a:spcAft>
                          <a:spcPts val="0"/>
                        </a:spcAft>
                      </a:pPr>
                      <a:r>
                        <a:rPr kumimoji="1" lang="ja-JP" altLang="en-US" sz="1200" b="0" kern="1200" dirty="0">
                          <a:solidFill>
                            <a:schemeClr val="tx1"/>
                          </a:solidFill>
                          <a:effectLst/>
                        </a:rPr>
                        <a:t>受容性・効果に関する項目</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solidFill>
                      <a:schemeClr val="bg2">
                        <a:lumMod val="20000"/>
                        <a:lumOff val="80000"/>
                      </a:schemeClr>
                    </a:solidFill>
                  </a:tcPr>
                </a:tc>
                <a:tc>
                  <a:txBody>
                    <a:bodyPr/>
                    <a:lstStyle/>
                    <a:p>
                      <a:pPr algn="l">
                        <a:spcAft>
                          <a:spcPts val="0"/>
                        </a:spcAft>
                      </a:pPr>
                      <a:r>
                        <a:rPr lang="en-US" sz="1200" b="0" kern="0" dirty="0">
                          <a:solidFill>
                            <a:schemeClr val="tx1"/>
                          </a:solidFill>
                          <a:effectLst/>
                        </a:rPr>
                        <a:t> </a:t>
                      </a:r>
                      <a:endParaRPr lang="ja-JP" sz="1200" b="0" kern="100" dirty="0">
                        <a:solidFill>
                          <a:schemeClr val="tx1"/>
                        </a:solidFill>
                        <a:effectLst/>
                        <a:latin typeface="Century" panose="02040604050505020304" pitchFamily="18" charset="0"/>
                        <a:ea typeface="ＭＳ 明朝" panose="02020609040205080304" pitchFamily="17" charset="-128"/>
                        <a:cs typeface="Times New Roman" panose="02020603050405020304" pitchFamily="18" charset="0"/>
                      </a:endParaRPr>
                    </a:p>
                  </a:txBody>
                  <a:tcPr anchor="ctr">
                    <a:lnL w="19050" cap="flat" cmpd="sng" algn="ctr">
                      <a:solidFill>
                        <a:schemeClr val="bg2"/>
                      </a:solidFill>
                      <a:prstDash val="solid"/>
                      <a:round/>
                      <a:headEnd type="none" w="med" len="med"/>
                      <a:tailEnd type="none" w="med" len="med"/>
                    </a:lnL>
                    <a:lnR w="19050" cap="flat" cmpd="sng" algn="ctr">
                      <a:solidFill>
                        <a:schemeClr val="bg2"/>
                      </a:solidFill>
                      <a:prstDash val="solid"/>
                      <a:round/>
                      <a:headEnd type="none" w="med" len="med"/>
                      <a:tailEnd type="none" w="med" len="med"/>
                    </a:lnR>
                    <a:lnT w="19050" cap="flat" cmpd="sng" algn="ctr">
                      <a:solidFill>
                        <a:schemeClr val="bg2"/>
                      </a:solidFill>
                      <a:prstDash val="solid"/>
                      <a:round/>
                      <a:headEnd type="none" w="med" len="med"/>
                      <a:tailEnd type="none" w="med" len="med"/>
                    </a:lnT>
                    <a:lnB w="19050" cap="flat" cmpd="sng" algn="ctr">
                      <a:solidFill>
                        <a:schemeClr val="bg2"/>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
        <p:nvSpPr>
          <p:cNvPr id="12" name="正方形/長方形 6">
            <a:extLst>
              <a:ext uri="{FF2B5EF4-FFF2-40B4-BE49-F238E27FC236}">
                <a16:creationId xmlns:a16="http://schemas.microsoft.com/office/drawing/2014/main" id="{1557F185-4F31-489B-8C91-84887E7E693C}"/>
              </a:ext>
            </a:extLst>
          </p:cNvPr>
          <p:cNvSpPr/>
          <p:nvPr/>
        </p:nvSpPr>
        <p:spPr>
          <a:xfrm>
            <a:off x="251520" y="893429"/>
            <a:ext cx="7560840" cy="461665"/>
          </a:xfrm>
          <a:prstGeom prst="rect">
            <a:avLst/>
          </a:prstGeom>
        </p:spPr>
        <p:txBody>
          <a:bodyPr wrap="square">
            <a:spAutoFit/>
          </a:bodyPr>
          <a:lstStyle/>
          <a:p>
            <a:pPr marL="0" marR="0" lvl="0" indent="0" algn="just" defTabSz="914400" rtl="0" eaLnBrk="0" fontAlgn="base" latinLnBrk="0" hangingPunct="0">
              <a:lnSpc>
                <a:spcPct val="100000"/>
              </a:lnSpc>
              <a:spcBef>
                <a:spcPct val="0"/>
              </a:spcBef>
              <a:spcAft>
                <a:spcPts val="0"/>
              </a:spcAft>
              <a:buClrTx/>
              <a:buSzTx/>
              <a:buFontTx/>
              <a:buNone/>
              <a:tabLst/>
              <a:defRPr/>
            </a:pPr>
            <a:r>
              <a:rPr kumimoji="1" lang="ja-JP" altLang="ja-JP" sz="1200" b="0" i="1" u="none" strike="noStrike" kern="100" cap="none" spc="0" normalizeH="0" baseline="0" noProof="0" dirty="0">
                <a:ln>
                  <a:noFill/>
                </a:ln>
                <a:solidFill>
                  <a:srgbClr val="FF0000"/>
                </a:solidFill>
                <a:effectLst/>
                <a:uLnTx/>
                <a:uFillTx/>
                <a:latin typeface="Arial" panose="020B0604020202020204" pitchFamily="34" charset="0"/>
                <a:ea typeface="ＭＳ Ｐゴシック" panose="020B0600070205080204" pitchFamily="50" charset="-128"/>
                <a:cs typeface="+mn-cs"/>
              </a:rPr>
              <a:t>＊</a:t>
            </a:r>
            <a:r>
              <a:rPr lang="ja-JP" altLang="en-US" sz="1200" i="1" kern="100" dirty="0">
                <a:solidFill>
                  <a:srgbClr val="FF0000"/>
                </a:solidFill>
                <a:latin typeface="ＭＳ Ｐゴシック"/>
                <a:ea typeface="ＭＳ Ｐゴシック"/>
                <a:cs typeface="Times New Roman" panose="02020603050405020304" pitchFamily="18" charset="0"/>
              </a:rPr>
              <a:t>下記加点項目のうち、提案する取組において特に重視して取り組もうと考えているものについて、</a:t>
            </a:r>
            <a:endParaRPr lang="en-US" altLang="ja-JP" sz="1200" i="1" kern="100" dirty="0">
              <a:solidFill>
                <a:srgbClr val="FF0000"/>
              </a:solidFill>
              <a:latin typeface="ＭＳ Ｐゴシック"/>
              <a:ea typeface="ＭＳ Ｐゴシック"/>
              <a:cs typeface="Times New Roman" panose="02020603050405020304" pitchFamily="18" charset="0"/>
            </a:endParaRPr>
          </a:p>
          <a:p>
            <a:pPr marL="0" marR="0" lvl="0" indent="0" algn="just" defTabSz="914400" rtl="0" eaLnBrk="0" fontAlgn="base" latinLnBrk="0" hangingPunct="0">
              <a:lnSpc>
                <a:spcPct val="100000"/>
              </a:lnSpc>
              <a:spcBef>
                <a:spcPct val="0"/>
              </a:spcBef>
              <a:spcAft>
                <a:spcPts val="0"/>
              </a:spcAft>
              <a:buClrTx/>
              <a:buSzTx/>
              <a:buFontTx/>
              <a:buNone/>
              <a:tabLst/>
              <a:defRPr/>
            </a:pPr>
            <a:r>
              <a:rPr kumimoji="1" lang="en-US" altLang="ja-JP"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1</a:t>
            </a:r>
            <a:r>
              <a:rPr kumimoji="1" lang="ja-JP" altLang="en-US" sz="1200" b="0" i="1" u="none" strike="noStrike" kern="100" cap="none" spc="0" normalizeH="0" baseline="0" noProof="0" dirty="0">
                <a:ln>
                  <a:noFill/>
                </a:ln>
                <a:solidFill>
                  <a:srgbClr val="FF0000"/>
                </a:solidFill>
                <a:effectLst/>
                <a:uLnTx/>
                <a:uFillTx/>
                <a:latin typeface="ＭＳ Ｐゴシック"/>
                <a:ea typeface="ＭＳ Ｐゴシック"/>
                <a:cs typeface="Times New Roman" panose="02020603050405020304" pitchFamily="18" charset="0"/>
              </a:rPr>
              <a:t>つのみに●をしてください</a:t>
            </a:r>
          </a:p>
        </p:txBody>
      </p:sp>
    </p:spTree>
    <p:extLst>
      <p:ext uri="{BB962C8B-B14F-4D97-AF65-F5344CB8AC3E}">
        <p14:creationId xmlns:p14="http://schemas.microsoft.com/office/powerpoint/2010/main" val="37387968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2OFZMfbH4Q1zE4Zs1WkuZ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Q1vWyH_0QVgomdsV.kNyag"/>
</p:tagLst>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4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pPr>
      <a:bodyPr vertOverflow="overflow" horzOverflow="overflow" wrap="none">
        <a:spAutoFit/>
      </a:bodyPr>
      <a:lstStyle>
        <a:defPPr fontAlgn="auto">
          <a:spcBef>
            <a:spcPts val="0"/>
          </a:spcBef>
          <a:spcAft>
            <a:spcPts val="0"/>
          </a:spcAft>
          <a:defRPr b="1" u="sng" dirty="0">
            <a:solidFill>
              <a:prstClr val="black"/>
            </a:solidFill>
            <a:latin typeface="+mn-ea"/>
          </a:defRPr>
        </a:defPPr>
      </a:lstStyle>
    </a:spDef>
  </a:objectDefaults>
  <a:extraClrSchemeLst/>
</a:theme>
</file>

<file path=ppt/theme/theme3.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custGeom>
          <a:avLst/>
          <a:gdLst/>
          <a:ahLst/>
          <a:cxnLst/>
          <a:rect l="l" t="t" r="r" b="b"/>
          <a:pathLst/>
        </a:custGeom>
        <a:solidFill>
          <a:srgbClr val="DDDDDD"/>
        </a:solidFill>
        <a:ln w="9525">
          <a:solidFill>
            <a:srgbClr val="B2B2B2"/>
          </a:solidFill>
          <a:miter lim="800000"/>
          <a:headEnd/>
          <a:tailEnd/>
        </a:ln>
        <a:effectLst/>
      </a:spPr>
      <a:bodyPr vertOverflow="overflow" horzOverflow="overflow" wrap="none" rtlCol="0" anchor="ctr"/>
      <a:lstStyle>
        <a:defPPr algn="l">
          <a:defRPr kumimoji="0" sz="1800" dirty="0" smtClean="0">
            <a:latin typeface="Meiryo UI"/>
            <a:ea typeface="Meiryo UI"/>
          </a:defRPr>
        </a:defPPr>
      </a:lstStyle>
    </a:spDef>
    <a:txDef>
      <a:spPr>
        <a:custGeom>
          <a:avLst/>
          <a:gdLst/>
          <a:ahLst/>
          <a:cxnLst/>
          <a:rect l="l" t="t" r="r" b="b"/>
          <a:pathLst/>
        </a:custGeom>
        <a:noFill/>
      </a:spPr>
      <a:bodyPr vertOverflow="overflow" horzOverflow="overflow" wrap="square" rtlCol="0">
        <a:spAutoFit/>
      </a:bodyPr>
      <a:lstStyle>
        <a:defPPr>
          <a:defRPr kumimoji="1" dirty="0" smtClean="0">
            <a:latin typeface="Meiryo UI"/>
            <a:ea typeface="Meiryo UI"/>
            <a:cs typeface="Meiryo UI"/>
          </a:defRPr>
        </a:defPPr>
      </a:lstStyle>
    </a:txDef>
  </a:objectDefaults>
  <a:extraClrSchemeLst/>
</a:theme>
</file>

<file path=ppt/theme/theme4.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6.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4401</Words>
  <Application>Microsoft Office PowerPoint</Application>
  <PresentationFormat>画面に合わせる (4:3)</PresentationFormat>
  <Paragraphs>611</Paragraphs>
  <Slides>21</Slides>
  <Notes>19</Notes>
  <HiddenSlides>0</HiddenSlides>
  <MMClips>0</MMClips>
  <ScaleCrop>false</ScaleCrop>
  <HeadingPairs>
    <vt:vector size="8" baseType="variant">
      <vt:variant>
        <vt:lpstr>使用されているフォント</vt:lpstr>
      </vt:variant>
      <vt:variant>
        <vt:i4>8</vt:i4>
      </vt:variant>
      <vt:variant>
        <vt:lpstr>テーマ</vt:lpstr>
      </vt:variant>
      <vt:variant>
        <vt:i4>4</vt:i4>
      </vt:variant>
      <vt:variant>
        <vt:lpstr>埋め込まれた OLE サーバー</vt:lpstr>
      </vt:variant>
      <vt:variant>
        <vt:i4>1</vt:i4>
      </vt:variant>
      <vt:variant>
        <vt:lpstr>スライド タイトル</vt:lpstr>
      </vt:variant>
      <vt:variant>
        <vt:i4>21</vt:i4>
      </vt:variant>
    </vt:vector>
  </HeadingPairs>
  <TitlesOfParts>
    <vt:vector size="34" baseType="lpstr">
      <vt:lpstr>Meiryo UI</vt:lpstr>
      <vt:lpstr>ＭＳ Ｐゴシック</vt:lpstr>
      <vt:lpstr>ＭＳ ゴシック</vt:lpstr>
      <vt:lpstr>Arial</vt:lpstr>
      <vt:lpstr>Calibri</vt:lpstr>
      <vt:lpstr>Century</vt:lpstr>
      <vt:lpstr>Tahoma</vt:lpstr>
      <vt:lpstr>Wingdings</vt:lpstr>
      <vt:lpstr>標準デザイン</vt:lpstr>
      <vt:lpstr>41_デザインの設定</vt:lpstr>
      <vt:lpstr>1_【機○・記載例なし】</vt:lpstr>
      <vt:lpstr>2_標準デザイン</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2022-04-04T11:45:51Z</dcterms:created>
  <dcterms:modified xsi:type="dcterms:W3CDTF">2022-04-04T12:00:14Z</dcterms:modified>
</cp:coreProperties>
</file>