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29"/>
  </p:notesMasterIdLst>
  <p:handoutMasterIdLst>
    <p:handoutMasterId r:id="rId30"/>
  </p:handoutMasterIdLst>
  <p:sldIdLst>
    <p:sldId id="633" r:id="rId3"/>
    <p:sldId id="634" r:id="rId4"/>
    <p:sldId id="635" r:id="rId5"/>
    <p:sldId id="636" r:id="rId6"/>
    <p:sldId id="310" r:id="rId7"/>
    <p:sldId id="612" r:id="rId8"/>
    <p:sldId id="613" r:id="rId9"/>
    <p:sldId id="614" r:id="rId10"/>
    <p:sldId id="615" r:id="rId11"/>
    <p:sldId id="616" r:id="rId12"/>
    <p:sldId id="617" r:id="rId13"/>
    <p:sldId id="618" r:id="rId14"/>
    <p:sldId id="619" r:id="rId15"/>
    <p:sldId id="620" r:id="rId16"/>
    <p:sldId id="621" r:id="rId17"/>
    <p:sldId id="622" r:id="rId18"/>
    <p:sldId id="623" r:id="rId19"/>
    <p:sldId id="624" r:id="rId20"/>
    <p:sldId id="625" r:id="rId21"/>
    <p:sldId id="626" r:id="rId22"/>
    <p:sldId id="627" r:id="rId23"/>
    <p:sldId id="628" r:id="rId24"/>
    <p:sldId id="629" r:id="rId25"/>
    <p:sldId id="630" r:id="rId26"/>
    <p:sldId id="631" r:id="rId27"/>
    <p:sldId id="632" r:id="rId28"/>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7418" autoAdjust="0"/>
  </p:normalViewPr>
  <p:slideViewPr>
    <p:cSldViewPr>
      <p:cViewPr varScale="1">
        <p:scale>
          <a:sx n="72" d="100"/>
          <a:sy n="72" d="100"/>
        </p:scale>
        <p:origin x="178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23948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11</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006730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12</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392976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87889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8267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26643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283065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37945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87733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2565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20</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36391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21</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25729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22</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172944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23</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06057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24</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949392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25</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90360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26</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8810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56430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344118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83055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70446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10</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1355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7164000" cy="400110"/>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別紙３－１　令和５年度スマートシティ関連事業応募様式 </a:t>
            </a:r>
            <a:endParaRPr kumimoji="1"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13040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45</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en-US" altLang="ja-JP" sz="1200" b="1" kern="100" dirty="0">
                <a:solidFill>
                  <a:schemeClr val="bg1"/>
                </a:solidFill>
              </a:rPr>
              <a:t>※</a:t>
            </a:r>
            <a:r>
              <a:rPr lang="ja-JP" altLang="en-US" sz="1200" b="1" kern="100" dirty="0">
                <a:solidFill>
                  <a:schemeClr val="bg1"/>
                </a:solidFill>
              </a:rPr>
              <a:t>検証手法に関する補足説明・図表・画像等（２ページ以内）（作成は任意）</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494157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46</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en-US" altLang="ja-JP" sz="1200" b="1" kern="100" dirty="0">
                <a:solidFill>
                  <a:schemeClr val="bg1"/>
                </a:solidFill>
              </a:rPr>
              <a:t>※</a:t>
            </a:r>
            <a:r>
              <a:rPr lang="ja-JP" altLang="en-US" sz="1200" b="1" kern="100" dirty="0">
                <a:solidFill>
                  <a:schemeClr val="bg1"/>
                </a:solidFill>
              </a:rPr>
              <a:t>検証手法に関する補足説明・図表・画像等（２ページ以内）（作成は任意）</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351288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a:solidFill>
                  <a:schemeClr val="tx1"/>
                </a:solidFill>
              </a:rPr>
              <a:t>47</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（３）達成度の評価方法の具体性</a:t>
            </a:r>
            <a:endParaRPr lang="ja-JP" altLang="en-US" sz="1200"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70807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r>
              <a:rPr lang="ja-JP" altLang="en-US" sz="1800" b="1" dirty="0">
                <a:solidFill>
                  <a:srgbClr val="FFFFFF"/>
                </a:solidFill>
                <a:latin typeface="ＭＳ Ｐゴシック" panose="020B0600070205080204" pitchFamily="50" charset="-128"/>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48</a:t>
            </a:r>
            <a:endParaRPr kumimoji="1" lang="ja-JP" altLang="en-US" sz="1480" dirty="0">
              <a:solidFill>
                <a:schemeClr val="tx1"/>
              </a:solidFill>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B.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（４）スケジュールの現実性・柔軟性</a:t>
            </a:r>
            <a:endParaRPr lang="en-US" altLang="ja-JP" sz="1200" b="1" kern="100" dirty="0">
              <a:solidFill>
                <a:schemeClr val="bg1"/>
              </a:solidFill>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kern="100" dirty="0">
                <a:solidFill>
                  <a:schemeClr val="tx1"/>
                </a:solidFill>
                <a:latin typeface="+mn-ea"/>
              </a:rPr>
              <a:t>○○○</a:t>
            </a:r>
            <a:endParaRPr lang="en-US" altLang="ja-JP" sz="1200" kern="100" dirty="0">
              <a:solidFill>
                <a:schemeClr val="tx1"/>
              </a:solidFill>
              <a:latin typeface="+mn-ea"/>
            </a:endParaRPr>
          </a:p>
          <a:p>
            <a:pPr>
              <a:lnSpc>
                <a:spcPts val="1500"/>
              </a:lnSpc>
              <a:spcAft>
                <a:spcPts val="0"/>
              </a:spcAft>
            </a:pPr>
            <a:endParaRPr lang="en-US" altLang="ja-JP" sz="1200" kern="100" dirty="0">
              <a:solidFill>
                <a:schemeClr val="tx1"/>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スケジュールの詳細を表形式（様式自由）で記載すること</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スケジュールは月単位（もしくは週単位）の粒度で記載すること</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以下の項目は必ず盛り込むこと</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実証開始前にスマートモビリティチャレンジの有識者委員会からのアドバイスを受けて、実証計画を修正する時期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実証実験の時期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（本事業に関して会議体が用意されている場合は）会議体の開催時期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endParaRPr lang="en-US" altLang="ja-JP" sz="1200" kern="100" dirty="0">
              <a:solidFill>
                <a:srgbClr val="FF0000"/>
              </a:solidFill>
              <a:latin typeface="+mn-ea"/>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2997160"/>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dirty="0">
                          <a:solidFill>
                            <a:schemeClr val="tx1"/>
                          </a:solidFill>
                          <a:effectLst/>
                        </a:rPr>
                        <a:t>実施項目</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dirty="0">
                          <a:solidFill>
                            <a:schemeClr val="tx1"/>
                          </a:solidFill>
                          <a:effectLst/>
                        </a:rPr>
                        <a:t>令和</a:t>
                      </a:r>
                      <a:r>
                        <a:rPr lang="en-US" altLang="ja-JP" sz="1200" b="0" kern="100" dirty="0">
                          <a:solidFill>
                            <a:schemeClr val="tx1"/>
                          </a:solidFill>
                          <a:effectLst/>
                        </a:rPr>
                        <a:t>5</a:t>
                      </a:r>
                      <a:r>
                        <a:rPr lang="ja-JP" sz="1200" b="0" kern="100" dirty="0">
                          <a:solidFill>
                            <a:schemeClr val="tx1"/>
                          </a:solidFill>
                          <a:effectLst/>
                        </a:rPr>
                        <a:t>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5</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6</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7</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8</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9</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dirty="0">
                          <a:solidFill>
                            <a:schemeClr val="tx1"/>
                          </a:solidFill>
                          <a:effectLst/>
                        </a:rPr>
                        <a:t>１．〇〇〇〇〇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dirty="0">
                          <a:solidFill>
                            <a:schemeClr val="tx1"/>
                          </a:solidFill>
                          <a:effectLst/>
                        </a:rPr>
                        <a:t>　（１）〇</a:t>
                      </a:r>
                      <a:r>
                        <a:rPr lang="ja-JP" sz="1200" b="1" kern="100" dirty="0">
                          <a:solidFill>
                            <a:schemeClr val="tx1"/>
                          </a:solidFill>
                          <a:effectLst/>
                        </a:rPr>
                        <a:t>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dirty="0">
                          <a:solidFill>
                            <a:schemeClr val="tx1"/>
                          </a:solidFill>
                          <a:effectLst/>
                        </a:rPr>
                        <a:t>　（３）</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dirty="0">
                          <a:solidFill>
                            <a:schemeClr val="tx1"/>
                          </a:solidFill>
                          <a:effectLst/>
                        </a:rPr>
                        <a:t>２．〇〇〇〇〇〇〇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dirty="0">
                          <a:solidFill>
                            <a:schemeClr val="tx1"/>
                          </a:solidFill>
                          <a:effectLst/>
                        </a:rPr>
                        <a:t>３．〇〇〇〇〇〇〇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dirty="0">
                          <a:solidFill>
                            <a:schemeClr val="tx1"/>
                          </a:solidFill>
                          <a:effectLst/>
                        </a:rPr>
                        <a:t>○○会議</a:t>
                      </a:r>
                      <a:r>
                        <a:rPr lang="ja-JP" altLang="en-US" sz="1200" b="1" kern="100" dirty="0">
                          <a:solidFill>
                            <a:schemeClr val="tx1"/>
                          </a:solidFill>
                          <a:effectLst/>
                        </a:rPr>
                        <a:t>開催</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r>
                        <a:rPr lang="ja-JP" altLang="en-US" sz="1200" b="0" kern="100" dirty="0">
                          <a:solidFill>
                            <a:schemeClr val="tx1"/>
                          </a:solidFill>
                          <a:effectLst/>
                        </a:rPr>
                        <a:t>●</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04106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01317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29309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378904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548980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476972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2712110"/>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スケジュールの例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840281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a:solidFill>
                  <a:schemeClr val="tx1"/>
                </a:solidFill>
              </a:rPr>
              <a:t>49</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（５）実施体制の整備 ・ （６）検証体制の整備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体制図（様式自由）を記載し、以下の主体には指定の印を付記すること</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762906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（７）（８））</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50</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（７）自治体の協力</a:t>
            </a:r>
            <a:endParaRPr lang="ja-JP" altLang="en-US" sz="1200" kern="100" dirty="0">
              <a:solidFill>
                <a:schemeClr val="bg1"/>
              </a:solidFill>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（８）利用者ニーズの反映</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936506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個別課題項目に対する取組の具体性（事業面）</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51</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8072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（１）将来的な事業モデルの具体性</a:t>
            </a: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（２）事業モデルの実現に向けた課題の具体性 ・ （３）課題解決に向けた取組の具体性</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65570"/>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496740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D</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5203117"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D.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個別課題項目に対する取組の具体性（受容・効果面）</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52</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8072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（１）将来的な利用者像・効果の具体性</a:t>
            </a: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（２）利用者像・効果の実現に向けた課題の具体性 ・ （３）課題解決に向けた取組の具体性</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65570"/>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5C0610A8-1C45-416D-8868-2C0DC5CCE9CC}"/>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674445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E</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5203117"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E.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個別課題項目に対する取組の具体性（体制・環境面）</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8072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（１）将来的な運営体制・環境の具体性</a:t>
            </a: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（２）運営体制・環境の実現に向けた課題の具体性 ・ （３）課題解決に向けた取組の具体性</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65570"/>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01AE3479-5907-4EB9-9ECA-2A2F58ED58E8}"/>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589602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D</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E</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E.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個別課題項目に対する取組の具体性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54</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en-US" altLang="ja-JP" sz="1200" b="1" kern="100" dirty="0">
                <a:solidFill>
                  <a:schemeClr val="bg1"/>
                </a:solidFill>
              </a:rPr>
              <a:t>※C</a:t>
            </a:r>
            <a:r>
              <a:rPr lang="ja-JP" altLang="en-US" sz="1200" b="1" kern="100" dirty="0">
                <a:solidFill>
                  <a:schemeClr val="bg1"/>
                </a:solidFill>
              </a:rPr>
              <a:t>～</a:t>
            </a:r>
            <a:r>
              <a:rPr lang="en-US" altLang="ja-JP" sz="1200" b="1" kern="100" dirty="0">
                <a:solidFill>
                  <a:schemeClr val="bg1"/>
                </a:solidFill>
              </a:rPr>
              <a:t>E</a:t>
            </a:r>
            <a:r>
              <a:rPr lang="ja-JP" altLang="en-US" sz="1200" b="1" kern="100" dirty="0">
                <a:solidFill>
                  <a:schemeClr val="bg1"/>
                </a:solidFill>
              </a:rPr>
              <a:t>に関する補足説明・図表・画像等（</a:t>
            </a:r>
            <a:r>
              <a:rPr lang="en-US" altLang="ja-JP" sz="1200" b="1" kern="100" dirty="0">
                <a:solidFill>
                  <a:schemeClr val="bg1"/>
                </a:solidFill>
              </a:rPr>
              <a:t>2</a:t>
            </a:r>
            <a:r>
              <a:rPr lang="ja-JP" altLang="en-US" sz="1200" b="1" kern="100" dirty="0">
                <a:solidFill>
                  <a:schemeClr val="bg1"/>
                </a:solidFill>
              </a:rPr>
              <a:t>ページ以内）（作成は任意）</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1626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２．スマートシティ関連事業への応募状況　</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graphicFrame>
        <p:nvGraphicFramePr>
          <p:cNvPr id="1231" name="表 12"/>
          <p:cNvGraphicFramePr>
            <a:graphicFrameLocks noGrp="1"/>
          </p:cNvGraphicFramePr>
          <p:nvPr/>
        </p:nvGraphicFramePr>
        <p:xfrm>
          <a:off x="266314" y="4340240"/>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679168">
                  <a:extLst>
                    <a:ext uri="{9D8B030D-6E8A-4147-A177-3AD203B41FA5}">
                      <a16:colId xmlns:a16="http://schemas.microsoft.com/office/drawing/2014/main" val="2326779085"/>
                    </a:ext>
                  </a:extLst>
                </a:gridCol>
                <a:gridCol w="679168">
                  <a:extLst>
                    <a:ext uri="{9D8B030D-6E8A-4147-A177-3AD203B41FA5}">
                      <a16:colId xmlns:a16="http://schemas.microsoft.com/office/drawing/2014/main" val="20001"/>
                    </a:ext>
                  </a:extLst>
                </a:gridCol>
                <a:gridCol w="679168">
                  <a:extLst>
                    <a:ext uri="{9D8B030D-6E8A-4147-A177-3AD203B41FA5}">
                      <a16:colId xmlns:a16="http://schemas.microsoft.com/office/drawing/2014/main" val="3044282376"/>
                    </a:ext>
                  </a:extLst>
                </a:gridCol>
                <a:gridCol w="679168">
                  <a:extLst>
                    <a:ext uri="{9D8B030D-6E8A-4147-A177-3AD203B41FA5}">
                      <a16:colId xmlns:a16="http://schemas.microsoft.com/office/drawing/2014/main" val="20002"/>
                    </a:ext>
                  </a:extLst>
                </a:gridCol>
                <a:gridCol w="679168">
                  <a:extLst>
                    <a:ext uri="{9D8B030D-6E8A-4147-A177-3AD203B41FA5}">
                      <a16:colId xmlns:a16="http://schemas.microsoft.com/office/drawing/2014/main" val="20003"/>
                    </a:ext>
                  </a:extLst>
                </a:gridCol>
                <a:gridCol w="679168">
                  <a:extLst>
                    <a:ext uri="{9D8B030D-6E8A-4147-A177-3AD203B41FA5}">
                      <a16:colId xmlns:a16="http://schemas.microsoft.com/office/drawing/2014/main" val="20004"/>
                    </a:ext>
                  </a:extLst>
                </a:gridCol>
                <a:gridCol w="679168">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6">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057327"/>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050" b="0" i="0" u="none" strike="noStrike" kern="1200" cap="none" spc="0" normalizeH="0" baseline="0" noProof="0" dirty="0">
                <a:ln>
                  <a:noFill/>
                </a:ln>
                <a:solidFill>
                  <a:srgbClr val="FF0000"/>
                </a:solidFill>
                <a:effectLst/>
                <a:uLnTx/>
                <a:uFillTx/>
                <a:latin typeface="ＭＳ Ｐゴシック"/>
                <a:ea typeface="ＭＳ Ｐゴシック"/>
                <a:cs typeface="+mn-cs"/>
              </a:rPr>
              <a:t>該当する事業に○をつけること</a:t>
            </a:r>
          </a:p>
        </p:txBody>
      </p:sp>
      <p:graphicFrame>
        <p:nvGraphicFramePr>
          <p:cNvPr id="1233" name="表 4"/>
          <p:cNvGraphicFramePr>
            <a:graphicFrameLocks noGrp="1"/>
          </p:cNvGraphicFramePr>
          <p:nvPr/>
        </p:nvGraphicFramePr>
        <p:xfrm>
          <a:off x="266314" y="925459"/>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：施策名は、平成</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※2：令和元年度の施策名は「新モビリティサービス推進事業」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11774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D</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E</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E.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個別課題項目に対する取組の具体性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55</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en-US" altLang="ja-JP" sz="1200" b="1" kern="100" dirty="0">
                <a:solidFill>
                  <a:schemeClr val="bg1"/>
                </a:solidFill>
              </a:rPr>
              <a:t>※C</a:t>
            </a:r>
            <a:r>
              <a:rPr lang="ja-JP" altLang="en-US" sz="1200" b="1" kern="100" dirty="0">
                <a:solidFill>
                  <a:schemeClr val="bg1"/>
                </a:solidFill>
              </a:rPr>
              <a:t>～</a:t>
            </a:r>
            <a:r>
              <a:rPr lang="en-US" altLang="ja-JP" sz="1200" b="1" kern="100" dirty="0">
                <a:solidFill>
                  <a:schemeClr val="bg1"/>
                </a:solidFill>
              </a:rPr>
              <a:t>E</a:t>
            </a:r>
            <a:r>
              <a:rPr lang="ja-JP" altLang="en-US" sz="1200" b="1" kern="100" dirty="0">
                <a:solidFill>
                  <a:schemeClr val="bg1"/>
                </a:solidFill>
              </a:rPr>
              <a:t>に関する補足説明・図表・画像等（</a:t>
            </a:r>
            <a:r>
              <a:rPr lang="en-US" altLang="ja-JP" sz="1200" b="1" kern="100" dirty="0">
                <a:solidFill>
                  <a:schemeClr val="bg1"/>
                </a:solidFill>
              </a:rPr>
              <a:t>2</a:t>
            </a:r>
            <a:r>
              <a:rPr lang="ja-JP" altLang="en-US" sz="1200" b="1" kern="100" dirty="0">
                <a:solidFill>
                  <a:schemeClr val="bg1"/>
                </a:solidFill>
              </a:rPr>
              <a:t>ページ以内）（作成は任意）</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345527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F</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ワーク・ライフ・バランス</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の推進</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56</a:t>
            </a:r>
            <a:endParaRPr kumimoji="1" lang="ja-JP" altLang="en-US" sz="1480" dirty="0">
              <a:solidFill>
                <a:schemeClr val="tx1"/>
              </a:solidFill>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a:solidFill>
                  <a:schemeClr val="bg1"/>
                </a:solidFill>
              </a:rPr>
              <a:t>ワーク</a:t>
            </a:r>
            <a:r>
              <a:rPr lang="ja-JP" altLang="en-US" sz="1200" b="1" kern="100" dirty="0">
                <a:solidFill>
                  <a:schemeClr val="bg1"/>
                </a:solidFill>
              </a:rPr>
              <a:t>・ライフ・バランス等推進企業に関する認定等の状況</a:t>
            </a:r>
            <a:endParaRPr lang="en-US" altLang="ja-JP" sz="1200" b="1" kern="100" dirty="0">
              <a:solidFill>
                <a:schemeClr val="bg1"/>
              </a:solidFill>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spcBef>
                <a:spcPct val="20000"/>
              </a:spcBef>
              <a:spcAft>
                <a:spcPts val="0"/>
              </a:spcAft>
              <a:buFont typeface="Arial" panose="020B0604020202020204" pitchFamily="34" charset="0"/>
              <a:buChar char="•"/>
              <a:defRP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lang="en-US" altLang="ja-JP" sz="1200" kern="100" dirty="0">
                <a:solidFill>
                  <a:srgbClr val="FF0000"/>
                </a:solidFill>
                <a:latin typeface="Arial" panose="020B0604020202020204" pitchFamily="34" charset="0"/>
                <a:ea typeface="ＭＳ Ｐゴシック" panose="020B0600070205080204" pitchFamily="50" charset="-128"/>
              </a:rPr>
              <a:t>※</a:t>
            </a:r>
            <a:r>
              <a:rPr lang="ja-JP" altLang="en-US" sz="1200" kern="100" dirty="0">
                <a:solidFill>
                  <a:srgbClr val="FF0000"/>
                </a:solidFill>
                <a:latin typeface="Arial" panose="020B0604020202020204" pitchFamily="34" charset="0"/>
                <a:ea typeface="ＭＳ Ｐゴシック" panose="020B0600070205080204" pitchFamily="50" charset="-128"/>
              </a:rPr>
              <a:t>認定を得ている場合は事業管理機関のワーク・ライフ・バランス等推進に関する認定等の根拠となる資料の写しを添付すること</a:t>
            </a:r>
            <a:endParaRPr lang="en-US" altLang="ja-JP" sz="1200" kern="100" dirty="0">
              <a:solidFill>
                <a:srgbClr val="FF0000"/>
              </a:solidFill>
              <a:latin typeface="Arial" panose="020B0604020202020204" pitchFamily="34" charset="0"/>
              <a:ea typeface="ＭＳ Ｐゴシック" panose="020B0600070205080204" pitchFamily="50" charset="-128"/>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492686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dirty="0">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R="0" lvl="0" algn="l" defTabSz="914400" rtl="0" eaLnBrk="0" fontAlgn="base" latinLnBrk="0" hangingPunct="0">
              <a:lnSpc>
                <a:spcPct val="100000"/>
              </a:lnSpc>
              <a:spcBef>
                <a:spcPct val="20000"/>
              </a:spcBef>
              <a:spcAft>
                <a:spcPts val="0"/>
              </a:spcAft>
              <a:buClrTx/>
              <a:buSzTx/>
              <a:buFontTx/>
              <a:buNone/>
              <a:tabLst>
                <a:tab pos="92075" algn="l"/>
              </a:tabLst>
              <a:defRPr/>
            </a:pPr>
            <a:r>
              <a:rPr lang="en-US" altLang="ja-JP" sz="1200" kern="100" dirty="0"/>
              <a:t>※</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5</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kern="1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lang="en-US" altLang="ja-JP" sz="1200" kern="100" dirty="0"/>
              <a:t>	</a:t>
            </a:r>
            <a:r>
              <a:rPr lang="ja-JP" altLang="en-US" sz="1200" kern="100" dirty="0"/>
              <a:t>情報取扱者名簿を契約時に提出することを確約します。</a:t>
            </a:r>
            <a:endParaRPr lang="ja-JP" altLang="ja-JP" sz="1200" kern="100" dirty="0"/>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57</a:t>
            </a:r>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96648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4</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dirty="0">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58</a:t>
            </a:r>
            <a:endParaRPr kumimoji="1" lang="ja-JP" altLang="en-US" sz="1480" dirty="0">
              <a:solidFill>
                <a:schemeClr val="tx1"/>
              </a:solidFill>
            </a:endParaRPr>
          </a:p>
        </p:txBody>
      </p:sp>
    </p:spTree>
    <p:extLst>
      <p:ext uri="{BB962C8B-B14F-4D97-AF65-F5344CB8AC3E}">
        <p14:creationId xmlns:p14="http://schemas.microsoft.com/office/powerpoint/2010/main" val="608195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dirty="0">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発注者等</a:t>
                      </a:r>
                      <a:endParaRPr kumimoji="1" lang="en-US" altLang="ja-JP" sz="1200" b="1" dirty="0">
                        <a:solidFill>
                          <a:schemeClr val="bg1"/>
                        </a:solidFill>
                      </a:endParaRPr>
                    </a:p>
                    <a:p>
                      <a:pPr algn="ctr"/>
                      <a:r>
                        <a:rPr kumimoji="1" lang="ja-JP" altLang="en-US" sz="1200" b="1" dirty="0">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59</a:t>
            </a:r>
            <a:endParaRPr kumimoji="1" lang="ja-JP" altLang="en-US" sz="1480" dirty="0">
              <a:solidFill>
                <a:schemeClr val="tx1"/>
              </a:solidFill>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569439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dirty="0">
                          <a:solidFill>
                            <a:schemeClr val="bg1"/>
                          </a:solidFill>
                          <a:effectLst/>
                        </a:rPr>
                        <a:t>経費の項目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dirty="0">
                          <a:solidFill>
                            <a:schemeClr val="bg1"/>
                          </a:solidFill>
                          <a:effectLst/>
                        </a:rPr>
                        <a:t>金額（円）</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dirty="0">
                          <a:solidFill>
                            <a:schemeClr val="bg1"/>
                          </a:solidFill>
                          <a:effectLst/>
                        </a:rPr>
                        <a:t>積算内訳</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dirty="0">
                          <a:solidFill>
                            <a:schemeClr val="bg1"/>
                          </a:solidFill>
                          <a:effectLst/>
                        </a:rPr>
                        <a:t>大項目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dirty="0">
                          <a:solidFill>
                            <a:schemeClr val="bg1"/>
                          </a:solidFill>
                          <a:effectLst/>
                        </a:rPr>
                        <a:t>小項目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dirty="0">
                          <a:effectLst/>
                        </a:rPr>
                        <a:t>Ⅰ</a:t>
                      </a:r>
                      <a:r>
                        <a:rPr lang="ja-JP" altLang="en-US" sz="1050" i="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プロジェクトマネージャー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dirty="0">
                          <a:effectLst/>
                        </a:rPr>
                        <a:t>Ⅱ</a:t>
                      </a:r>
                      <a:r>
                        <a:rPr lang="ja-JP" altLang="en-US" sz="1050" i="0" u="none" strike="noStrike" dirty="0" err="1">
                          <a:effectLst/>
                        </a:rPr>
                        <a:t>．</a:t>
                      </a:r>
                      <a:r>
                        <a:rPr lang="ja-JP" altLang="en-US" sz="1050" i="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プロジェクトマネージャー：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zh-CN"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zh-CN"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専門家：</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ja-JP"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dirty="0">
                          <a:solidFill>
                            <a:srgbClr val="FF0000"/>
                          </a:solidFill>
                          <a:effectLst/>
                        </a:rPr>
                        <a:t>※</a:t>
                      </a:r>
                      <a:r>
                        <a:rPr lang="ja-JP" altLang="en-US" sz="1050" i="0" u="none" strike="noStrike" dirty="0">
                          <a:solidFill>
                            <a:srgbClr val="FF0000"/>
                          </a:solidFill>
                          <a:effectLst/>
                        </a:rPr>
                        <a:t>旅程も具体的（都市名等）に記載すること。</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○○説明会会場費　　○○円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リース代　○○円</a:t>
                      </a:r>
                      <a:r>
                        <a:rPr lang="en-US" altLang="ja-JP" sz="1050" i="0" u="none" strike="noStrike" dirty="0">
                          <a:solidFill>
                            <a:srgbClr val="FF0000"/>
                          </a:solidFill>
                          <a:effectLst/>
                        </a:rPr>
                        <a:t>×</a:t>
                      </a:r>
                      <a:r>
                        <a:rPr lang="ja-JP" altLang="en-US" sz="1050" i="0" u="none" strike="noStrike" dirty="0">
                          <a:solidFill>
                            <a:srgbClr val="FF0000"/>
                          </a:solidFill>
                          <a:effectLst/>
                        </a:rPr>
                        <a:t>○ヶ月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説明会資料　○○円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○○等実施アルバイト：○○円</a:t>
                      </a:r>
                      <a:r>
                        <a:rPr lang="en-US" altLang="ja-JP" sz="1050" i="0" u="none" strike="noStrike" dirty="0">
                          <a:solidFill>
                            <a:srgbClr val="FF0000"/>
                          </a:solidFill>
                          <a:effectLst/>
                        </a:rPr>
                        <a:t>×○</a:t>
                      </a:r>
                      <a:r>
                        <a:rPr lang="ja-JP" altLang="en-US" sz="1050" i="0" u="none" strike="noStrike" dirty="0">
                          <a:solidFill>
                            <a:srgbClr val="FF0000"/>
                          </a:solidFill>
                          <a:effectLst/>
                        </a:rPr>
                        <a:t>人</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予定される項目を具体的に記載すること。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dirty="0">
                          <a:effectLst/>
                        </a:rPr>
                        <a:t>Ⅲ</a:t>
                      </a:r>
                      <a:r>
                        <a:rPr lang="ja-JP" altLang="en-US" sz="1050" i="0" u="none" strike="noStrike" dirty="0" err="1">
                          <a:effectLst/>
                        </a:rPr>
                        <a:t>．</a:t>
                      </a:r>
                      <a:r>
                        <a:rPr lang="ja-JP" altLang="en-US" sz="1050" i="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予定される内容及びその積算を具体的に記載すること。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a:t>
                      </a:r>
                      <a:r>
                        <a:rPr lang="zh-TW" altLang="en-US" sz="1050" i="0" u="none" strike="noStrike" dirty="0">
                          <a:solidFill>
                            <a:srgbClr val="FF0000"/>
                          </a:solidFill>
                          <a:effectLst/>
                        </a:rPr>
                        <a:t>（</a:t>
                      </a: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a:t>
                      </a:r>
                      <a:r>
                        <a:rPr lang="zh-TW" altLang="en-US" sz="1050" i="0" u="none" strike="noStrike" dirty="0">
                          <a:solidFill>
                            <a:srgbClr val="FF0000"/>
                          </a:solidFill>
                          <a:effectLst/>
                        </a:rPr>
                        <a:t>一般管理費率</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Ⅲ</a:t>
                      </a:r>
                      <a:r>
                        <a:rPr lang="zh-TW" altLang="en-US" sz="1050" i="0" u="none" strike="noStrike" dirty="0">
                          <a:solidFill>
                            <a:srgbClr val="FF0000"/>
                          </a:solidFill>
                          <a:effectLst/>
                        </a:rPr>
                        <a:t>．再委託費＋</a:t>
                      </a:r>
                      <a:r>
                        <a:rPr lang="en-US" altLang="zh-TW" sz="1050" i="0" u="none" strike="noStrike" dirty="0">
                          <a:solidFill>
                            <a:srgbClr val="FF0000"/>
                          </a:solidFill>
                          <a:effectLst/>
                        </a:rPr>
                        <a:t>Ⅳ</a:t>
                      </a:r>
                      <a:r>
                        <a:rPr lang="zh-TW" altLang="en-US" sz="1050" i="0" u="none" strike="noStrike" dirty="0">
                          <a:solidFill>
                            <a:srgbClr val="FF0000"/>
                          </a:solidFill>
                          <a:effectLst/>
                        </a:rPr>
                        <a:t>．一般管理費</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小計</a:t>
                      </a:r>
                      <a:r>
                        <a:rPr lang="en-US" altLang="ja-JP" sz="1050" i="0" u="none" strike="noStrike" dirty="0">
                          <a:solidFill>
                            <a:srgbClr val="FF0000"/>
                          </a:solidFill>
                          <a:effectLst/>
                        </a:rPr>
                        <a:t>×10</a:t>
                      </a:r>
                      <a:r>
                        <a:rPr lang="ja-JP" altLang="en-US" sz="1050" i="0" u="none" strike="noStrike" dirty="0">
                          <a:solidFill>
                            <a:srgbClr val="FF0000"/>
                          </a:solidFill>
                          <a:effectLst/>
                        </a:rPr>
                        <a:t>％</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dirty="0">
                          <a:effectLst/>
                        </a:rPr>
                        <a:t>合計（税込）</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60</a:t>
            </a:r>
            <a:endParaRPr kumimoji="1" lang="ja-JP" altLang="en-US" sz="1480" dirty="0">
              <a:solidFill>
                <a:schemeClr val="tx1"/>
              </a:solidFill>
            </a:endParaRPr>
          </a:p>
        </p:txBody>
      </p:sp>
    </p:spTree>
    <p:extLst>
      <p:ext uri="{BB962C8B-B14F-4D97-AF65-F5344CB8AC3E}">
        <p14:creationId xmlns:p14="http://schemas.microsoft.com/office/powerpoint/2010/main" val="946557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endPar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dirty="0">
                <a:solidFill>
                  <a:srgbClr val="FF0000"/>
                </a:solidFill>
              </a:rPr>
              <a:t>今年度、他省庁又は地方自治体における</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他の補助事業や委託事業等、重複して申請中又は申請予定のものがあればその内容を記載すること</a:t>
            </a:r>
            <a:endParaRPr kumimoji="1" lang="ja-JP" altLang="ja-JP" sz="1100" b="0"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61</a:t>
            </a:r>
            <a:endParaRPr kumimoji="1" lang="ja-JP" altLang="en-US" sz="1480" dirty="0">
              <a:solidFill>
                <a:schemeClr val="tx1"/>
              </a:solidFill>
            </a:endParaRPr>
          </a:p>
        </p:txBody>
      </p:sp>
    </p:spTree>
    <p:extLst>
      <p:ext uri="{BB962C8B-B14F-4D97-AF65-F5344CB8AC3E}">
        <p14:creationId xmlns:p14="http://schemas.microsoft.com/office/powerpoint/2010/main" val="957604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④（３特徴（相互運用性、データ流通、拡張容易性（ビルディングブロック））を満たしていることを示すこと。また、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234090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07950" y="3791511"/>
            <a:ext cx="2375818" cy="1877437"/>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■対象区域の概要</a:t>
            </a:r>
            <a:endPar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（名称、面積、人口等）</a:t>
            </a:r>
            <a:endParaRPr kumimoji="1" lang="en-US" altLang="ja-JP"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対象区域のビジョン</a:t>
            </a: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rPr>
              <a:t>（目指すべき地域の姿）</a:t>
            </a:r>
            <a:endParaRPr kumimoji="1" lang="en-US" altLang="ja-JP"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43" name="Rectangle 66"/>
          <p:cNvSpPr>
            <a:spLocks noChangeArrowheads="1"/>
          </p:cNvSpPr>
          <p:nvPr/>
        </p:nvSpPr>
        <p:spPr>
          <a:xfrm>
            <a:off x="107950" y="3702459"/>
            <a:ext cx="2375818" cy="2979158"/>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４．概要　</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a:ea typeface="ＭＳ Ｐゴシック"/>
                <a:cs typeface="+mn-cs"/>
              </a:rPr>
              <a:t>■ 事業のセールスポイント</a:t>
            </a:r>
            <a:endParaRPr kumimoji="1" lang="en-US" altLang="ja-JP" sz="16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600" b="0" i="1" u="none" strike="noStrike" kern="1200" cap="none" spc="0" normalizeH="0" baseline="0" noProof="0" dirty="0">
                <a:ln>
                  <a:noFill/>
                </a:ln>
                <a:solidFill>
                  <a:srgbClr val="FF0000"/>
                </a:solidFill>
                <a:effectLst/>
                <a:uLnTx/>
                <a:uFillTx/>
                <a:latin typeface="ＭＳ Ｐゴシック"/>
                <a:ea typeface="ＭＳ Ｐゴシック"/>
                <a:cs typeface="+mn-cs"/>
              </a:rPr>
              <a:t>（提案の中で特に優れている点、それにより地域にどのような変化をもたらすかを簡潔に記載）　</a:t>
            </a:r>
            <a:endParaRPr kumimoji="1" lang="en-US" altLang="ja-JP" sz="1800" b="0" i="1" u="none" strike="noStrike" kern="1200" cap="none" spc="-20" normalizeH="0" baseline="0" noProof="0" dirty="0">
              <a:ln>
                <a:noFill/>
              </a:ln>
              <a:solidFill>
                <a:srgbClr val="FF0000"/>
              </a:solidFill>
              <a:effectLst/>
              <a:uLnTx/>
              <a:uFillTx/>
              <a:latin typeface="ＭＳ Ｐゴシック"/>
              <a:ea typeface="ＭＳ Ｐゴシック"/>
              <a:cs typeface="+mn-cs"/>
            </a:endParaRPr>
          </a:p>
        </p:txBody>
      </p:sp>
      <p:sp>
        <p:nvSpPr>
          <p:cNvPr id="1246" name="テキスト ボックス 11"/>
          <p:cNvSpPr txBox="1"/>
          <p:nvPr/>
        </p:nvSpPr>
        <p:spPr>
          <a:xfrm>
            <a:off x="2516391" y="1700808"/>
            <a:ext cx="3096344"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■関連事業全体の概要</a:t>
            </a:r>
          </a:p>
        </p:txBody>
      </p:sp>
      <p:sp>
        <p:nvSpPr>
          <p:cNvPr id="1247" name="Rectangle 66"/>
          <p:cNvSpPr>
            <a:spLocks noChangeArrowheads="1"/>
          </p:cNvSpPr>
          <p:nvPr/>
        </p:nvSpPr>
        <p:spPr>
          <a:xfrm>
            <a:off x="107950" y="1714222"/>
            <a:ext cx="2375818" cy="1870506"/>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8" name="テキスト ボックス 32"/>
          <p:cNvSpPr txBox="1"/>
          <p:nvPr/>
        </p:nvSpPr>
        <p:spPr>
          <a:xfrm>
            <a:off x="107951" y="1802219"/>
            <a:ext cx="2231801"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位置図</a:t>
            </a:r>
            <a:endParaRPr kumimoji="1" lang="en-US" altLang="ja-JP"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4</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751852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実施地域における中長期の全体スケジュールを整理し記入してください。</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3836912847"/>
              </p:ext>
            </p:extLst>
          </p:nvPr>
        </p:nvGraphicFramePr>
        <p:xfrm>
          <a:off x="240811" y="1556792"/>
          <a:ext cx="8676709" cy="462163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274771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54655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55680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275236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41066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16391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23666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41540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365104"/>
            <a:ext cx="342909" cy="1015663"/>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sp>
        <p:nvSpPr>
          <p:cNvPr id="1363" name="山形 89"/>
          <p:cNvSpPr/>
          <p:nvPr/>
        </p:nvSpPr>
        <p:spPr>
          <a:xfrm>
            <a:off x="796060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585243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5855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58924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585476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585155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584848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59336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584344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1" name="右矢印 107"/>
          <p:cNvSpPr/>
          <p:nvPr/>
        </p:nvSpPr>
        <p:spPr>
          <a:xfrm>
            <a:off x="2743632" y="406015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03934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387648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388216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05105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385649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18865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09407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189027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09783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188388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09124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11</a:t>
            </a:r>
            <a:endParaRPr kumimoji="1" lang="ja-JP" altLang="en-US" sz="1480" dirty="0">
              <a:solidFill>
                <a:schemeClr val="tx1"/>
              </a:solidFill>
            </a:endParaRPr>
          </a:p>
        </p:txBody>
      </p:sp>
    </p:spTree>
    <p:extLst>
      <p:ext uri="{BB962C8B-B14F-4D97-AF65-F5344CB8AC3E}">
        <p14:creationId xmlns:p14="http://schemas.microsoft.com/office/powerpoint/2010/main" val="3280879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49" name="正方形/長方形 6"/>
          <p:cNvSpPr/>
          <p:nvPr/>
        </p:nvSpPr>
        <p:spPr>
          <a:xfrm>
            <a:off x="179512" y="1468385"/>
            <a:ext cx="8640960" cy="492443"/>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ts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【テーマ】</a:t>
            </a:r>
            <a:r>
              <a:rPr kumimoji="1" lang="ja-JP" altLang="ja-JP" sz="140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応募するテーマいずれか</a:t>
            </a:r>
            <a:r>
              <a:rPr kumimoji="1" lang="en-US" altLang="ja-JP" sz="1400" i="0" u="sng"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1</a:t>
            </a:r>
            <a:r>
              <a:rPr kumimoji="1" lang="ja-JP" altLang="ja-JP" sz="1400" i="0" u="sng"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つのみ</a:t>
            </a:r>
            <a:r>
              <a:rPr kumimoji="1" lang="ja-JP" altLang="ja-JP" sz="140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に●を</a:t>
            </a:r>
            <a:r>
              <a:rPr kumimoji="1" lang="ja-JP" altLang="en-US" sz="140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記入</a:t>
            </a:r>
            <a:r>
              <a:rPr kumimoji="1" lang="ja-JP" altLang="ja-JP" sz="140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20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ts val="0"/>
              </a:spcAft>
              <a:buClrTx/>
              <a:buSzTx/>
              <a:buFontTx/>
              <a:buNone/>
              <a:tabLst/>
              <a:defRPr/>
            </a:pPr>
            <a:r>
              <a:rPr lang="en-US" altLang="ja-JP" sz="1200" kern="100" dirty="0"/>
              <a:t>※</a:t>
            </a:r>
            <a:r>
              <a:rPr kumimoji="1" lang="ja-JP" altLang="ja-JP" sz="1200" u="none" strike="noStrike" kern="100" cap="none" spc="0" normalizeH="0" baseline="0" noProof="0" dirty="0">
                <a:ln>
                  <a:noFill/>
                </a:ln>
                <a:effectLst/>
                <a:uLnTx/>
                <a:uFillTx/>
                <a:latin typeface="ＭＳ Ｐゴシック"/>
                <a:ea typeface="ＭＳ Ｐゴシック"/>
                <a:cs typeface="Times New Roman" panose="02020603050405020304" pitchFamily="18" charset="0"/>
              </a:rPr>
              <a:t>複数テーマ</a:t>
            </a:r>
            <a:r>
              <a:rPr kumimoji="1" lang="ja-JP" altLang="en-US" sz="1200" u="none" strike="noStrike" kern="100" cap="none" spc="0" normalizeH="0" baseline="0" noProof="0" dirty="0">
                <a:ln>
                  <a:noFill/>
                </a:ln>
                <a:effectLst/>
                <a:uLnTx/>
                <a:uFillTx/>
                <a:latin typeface="ＭＳ Ｐゴシック"/>
                <a:ea typeface="ＭＳ Ｐゴシック"/>
                <a:cs typeface="Times New Roman" panose="02020603050405020304" pitchFamily="18" charset="0"/>
              </a:rPr>
              <a:t>にまたがる場合は、より重点的に取り組むテーマを選択</a:t>
            </a:r>
            <a:r>
              <a:rPr lang="ja-JP" altLang="en-US" sz="1200" kern="100" dirty="0">
                <a:latin typeface="ＭＳ Ｐゴシック"/>
                <a:ea typeface="ＭＳ Ｐゴシック"/>
                <a:cs typeface="Times New Roman" panose="02020603050405020304" pitchFamily="18" charset="0"/>
              </a:rPr>
              <a:t>すること</a:t>
            </a:r>
            <a:endParaRPr kumimoji="1" lang="ja-JP" altLang="ja-JP" sz="1200" u="none" strike="noStrike" kern="1200" cap="none" spc="0" normalizeH="0" baseline="0" noProof="0" dirty="0">
              <a:ln>
                <a:noFill/>
              </a:ln>
              <a:effectLst/>
              <a:uLnTx/>
              <a:uFillTx/>
              <a:latin typeface="ＭＳ Ｐゴシック"/>
              <a:ea typeface="ＭＳ Ｐゴシック"/>
              <a:cs typeface="+mn-cs"/>
            </a:endParaRPr>
          </a:p>
        </p:txBody>
      </p:sp>
      <p:sp>
        <p:nvSpPr>
          <p:cNvPr id="1850" name="正方形/長方形 7"/>
          <p:cNvSpPr/>
          <p:nvPr/>
        </p:nvSpPr>
        <p:spPr>
          <a:xfrm>
            <a:off x="179512" y="3112799"/>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実験フィールド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テーマ①・②に応募する場合のみ記載</a:t>
            </a:r>
            <a:r>
              <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p:txBody>
      </p:sp>
      <p:sp>
        <p:nvSpPr>
          <p:cNvPr id="1851" name="正方形/長方形 8"/>
          <p:cNvSpPr/>
          <p:nvPr/>
        </p:nvSpPr>
        <p:spPr>
          <a:xfrm>
            <a:off x="179512" y="5272173"/>
            <a:ext cx="3595856" cy="307777"/>
          </a:xfrm>
          <a:prstGeom prst="rect">
            <a:avLst/>
          </a:prstGeom>
        </p:spPr>
        <p:txBody>
          <a:bodyPr wrap="none">
            <a:spAutoFit/>
          </a:bodyPr>
          <a:lstStyle/>
          <a:p>
            <a:pPr marL="0" marR="0" lvl="0" indent="0" defTabSz="914400" rtl="0" eaLnBrk="0" fontAlgn="base" latinLnBrk="0" hangingPunct="0">
              <a:lnSpc>
                <a:spcPct val="100000"/>
              </a:lnSpc>
              <a:spcBef>
                <a:spcPct val="0"/>
              </a:spcBef>
              <a:spcAft>
                <a:spcPts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【想定利用者】</a:t>
            </a:r>
            <a:r>
              <a:rPr kumimoji="1" lang="ja-JP" altLang="en-US" sz="1400"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a:t>
            </a:r>
            <a:r>
              <a:rPr kumimoji="1" lang="ja-JP" altLang="en-US" sz="1400" i="0" u="sng"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テーマ①・②・③共通</a:t>
            </a:r>
            <a:r>
              <a:rPr kumimoji="1" lang="ja-JP" altLang="en-US" sz="1400"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a:t>
            </a:r>
            <a:endParaRPr kumimoji="1" lang="ja-JP" altLang="ja-JP" sz="1200" i="0" u="none" strike="noStrike" kern="100" cap="none" spc="0" normalizeH="0" baseline="0" noProof="0" dirty="0">
              <a:ln>
                <a:noFill/>
              </a:ln>
              <a:solidFill>
                <a:srgbClr val="00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41</a:t>
            </a:r>
            <a:endParaRPr kumimoji="1" lang="ja-JP" altLang="en-US" sz="1480" dirty="0">
              <a:solidFill>
                <a:schemeClr val="tx1"/>
              </a:solidFill>
            </a:endParaRPr>
          </a:p>
        </p:txBody>
      </p:sp>
      <p:graphicFrame>
        <p:nvGraphicFramePr>
          <p:cNvPr id="2" name="表 2">
            <a:extLst>
              <a:ext uri="{FF2B5EF4-FFF2-40B4-BE49-F238E27FC236}">
                <a16:creationId xmlns:a16="http://schemas.microsoft.com/office/drawing/2014/main" id="{924B6489-6298-491F-9F02-3F1B5E642AD8}"/>
              </a:ext>
            </a:extLst>
          </p:cNvPr>
          <p:cNvGraphicFramePr>
            <a:graphicFrameLocks noGrp="1"/>
          </p:cNvGraphicFramePr>
          <p:nvPr/>
        </p:nvGraphicFramePr>
        <p:xfrm>
          <a:off x="249260" y="1951844"/>
          <a:ext cx="5258844" cy="1097280"/>
        </p:xfrm>
        <a:graphic>
          <a:graphicData uri="http://schemas.openxmlformats.org/drawingml/2006/table">
            <a:tbl>
              <a:tblPr firstRow="1" bandRow="1">
                <a:tableStyleId>{5C22544A-7EE6-4342-B048-85BDC9FD1C3A}</a:tableStyleId>
              </a:tblPr>
              <a:tblGrid>
                <a:gridCol w="3602660">
                  <a:extLst>
                    <a:ext uri="{9D8B030D-6E8A-4147-A177-3AD203B41FA5}">
                      <a16:colId xmlns:a16="http://schemas.microsoft.com/office/drawing/2014/main" val="1444640776"/>
                    </a:ext>
                  </a:extLst>
                </a:gridCol>
                <a:gridCol w="1656184">
                  <a:extLst>
                    <a:ext uri="{9D8B030D-6E8A-4147-A177-3AD203B41FA5}">
                      <a16:colId xmlns:a16="http://schemas.microsoft.com/office/drawing/2014/main" val="2548467621"/>
                    </a:ext>
                  </a:extLst>
                </a:gridCol>
              </a:tblGrid>
              <a:tr h="225703">
                <a:tc>
                  <a:txBody>
                    <a:bodyPr/>
                    <a:lstStyle/>
                    <a:p>
                      <a:endParaRPr kumimoji="1" lang="ja-JP" altLang="en-US" sz="1200" b="0" kern="1200" dirty="0">
                        <a:solidFill>
                          <a:schemeClr val="tx1"/>
                        </a:solidFill>
                        <a:effectLst/>
                        <a:latin typeface="+mn-lt"/>
                        <a:ea typeface="+mn-ea"/>
                        <a:cs typeface="+mn-cs"/>
                      </a:endParaRPr>
                    </a:p>
                  </a:txBody>
                  <a:tcPr marL="83127" marR="83127"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r>
                        <a:rPr kumimoji="1" lang="ja-JP" altLang="en-US" sz="1200" b="1" kern="1200" dirty="0">
                          <a:solidFill>
                            <a:schemeClr val="tx1"/>
                          </a:solidFill>
                          <a:effectLst/>
                          <a:latin typeface="+mn-lt"/>
                          <a:ea typeface="+mn-ea"/>
                          <a:cs typeface="+mn-cs"/>
                        </a:rPr>
                        <a:t>応募するテーマ</a:t>
                      </a: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169594017"/>
                  </a:ext>
                </a:extLst>
              </a:tr>
              <a:tr h="225703">
                <a:tc>
                  <a:txBody>
                    <a:bodyPr/>
                    <a:lstStyle/>
                    <a:p>
                      <a:r>
                        <a:rPr kumimoji="1" lang="ja-JP" altLang="en-US" sz="1200" b="1" kern="1200" dirty="0">
                          <a:solidFill>
                            <a:schemeClr val="tx1"/>
                          </a:solidFill>
                          <a:effectLst/>
                          <a:latin typeface="+mn-lt"/>
                          <a:ea typeface="+mn-ea"/>
                          <a:cs typeface="+mn-cs"/>
                        </a:rPr>
                        <a:t>①移動サービスの最適化</a:t>
                      </a: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endParaRPr kumimoji="1" lang="ja-JP" altLang="en-US" sz="1200" b="0" kern="1200" dirty="0">
                        <a:solidFill>
                          <a:schemeClr val="tx1"/>
                        </a:solidFill>
                        <a:effectLst/>
                        <a:latin typeface="+mn-lt"/>
                        <a:ea typeface="+mn-ea"/>
                        <a:cs typeface="+mn-cs"/>
                      </a:endParaRP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225703">
                <a:tc>
                  <a:txBody>
                    <a:bodyPr/>
                    <a:lstStyle/>
                    <a:p>
                      <a:r>
                        <a:rPr kumimoji="1" lang="ja-JP" altLang="en-US" sz="1200" b="1" kern="1200" dirty="0">
                          <a:solidFill>
                            <a:schemeClr val="tx1"/>
                          </a:solidFill>
                          <a:effectLst/>
                          <a:latin typeface="+mn-lt"/>
                          <a:ea typeface="+mn-ea"/>
                          <a:cs typeface="+mn-cs"/>
                        </a:rPr>
                        <a:t>②移動サービスと異業種・移動先の連携</a:t>
                      </a: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endParaRPr kumimoji="1" lang="ja-JP" altLang="en-US" sz="1200" b="0" kern="1200" dirty="0">
                        <a:solidFill>
                          <a:schemeClr val="tx1"/>
                        </a:solidFill>
                        <a:effectLst/>
                        <a:latin typeface="+mn-lt"/>
                        <a:ea typeface="+mn-ea"/>
                        <a:cs typeface="+mn-cs"/>
                      </a:endParaRP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225703">
                <a:tc>
                  <a:txBody>
                    <a:bodyPr/>
                    <a:lstStyle/>
                    <a:p>
                      <a:r>
                        <a:rPr kumimoji="1" lang="ja-JP" altLang="en-US" sz="1200" b="1" kern="1200" dirty="0">
                          <a:solidFill>
                            <a:schemeClr val="tx1"/>
                          </a:solidFill>
                          <a:effectLst/>
                          <a:latin typeface="+mn-lt"/>
                          <a:ea typeface="+mn-ea"/>
                          <a:cs typeface="+mn-cs"/>
                        </a:rPr>
                        <a:t>③地域や業種をまたがるモビリティデータ利活用</a:t>
                      </a: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ctr"/>
                      <a:endParaRPr kumimoji="1" lang="ja-JP" altLang="en-US" sz="1200" b="0" kern="1200" dirty="0">
                        <a:solidFill>
                          <a:schemeClr val="tx1"/>
                        </a:solidFill>
                        <a:effectLst/>
                        <a:latin typeface="+mn-lt"/>
                        <a:ea typeface="+mn-ea"/>
                        <a:cs typeface="+mn-cs"/>
                      </a:endParaRPr>
                    </a:p>
                  </a:txBody>
                  <a:tcPr marL="83127" marR="8312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448008"/>
          <a:ext cx="8762063" cy="1765320"/>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441330">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441330">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概算の場合は概算方法も含め記入</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441330">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概算の場合は概算方法も含め記入</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441330">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a:t>
                      </a:r>
                      <a:endParaRPr lang="en-US" altLang="ja-JP" sz="1200" b="1" kern="100" dirty="0">
                        <a:solidFill>
                          <a:schemeClr val="tx1"/>
                        </a:solidFill>
                        <a:effectLst/>
                        <a:latin typeface="+mn-ea"/>
                        <a:ea typeface="+mn-ea"/>
                      </a:endParaRPr>
                    </a:p>
                    <a:p>
                      <a:pPr algn="l"/>
                      <a:r>
                        <a:rPr lang="ja-JP" sz="1200" b="1" kern="100" dirty="0">
                          <a:solidFill>
                            <a:schemeClr val="tx1"/>
                          </a:solidFill>
                          <a:effectLst/>
                          <a:latin typeface="+mn-ea"/>
                          <a:ea typeface="+mn-ea"/>
                        </a:rPr>
                        <a:t>・交通動態的な特徴</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3" name="正方形/長方形 2">
            <a:extLst>
              <a:ext uri="{FF2B5EF4-FFF2-40B4-BE49-F238E27FC236}">
                <a16:creationId xmlns:a16="http://schemas.microsoft.com/office/drawing/2014/main" id="{10CA38DF-5735-4591-AAAA-7E6295D1A403}"/>
              </a:ext>
            </a:extLst>
          </p:cNvPr>
          <p:cNvSpPr/>
          <p:nvPr/>
        </p:nvSpPr>
        <p:spPr>
          <a:xfrm>
            <a:off x="249260" y="5579950"/>
            <a:ext cx="8762062" cy="108941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spcAft>
                <a:spcPts val="0"/>
              </a:spcAft>
            </a:pPr>
            <a:r>
              <a:rPr lang="en-US" altLang="ja-JP" sz="1200" b="0" kern="100" dirty="0">
                <a:solidFill>
                  <a:srgbClr val="FF0000"/>
                </a:solidFill>
                <a:effectLst/>
              </a:rPr>
              <a:t>※</a:t>
            </a:r>
            <a:r>
              <a:rPr lang="ja-JP" altLang="en-US" sz="1200" b="0" kern="100" dirty="0">
                <a:solidFill>
                  <a:srgbClr val="FF0000"/>
                </a:solidFill>
                <a:effectLst/>
              </a:rPr>
              <a:t>テーマ①・②：</a:t>
            </a:r>
            <a:r>
              <a:rPr lang="ja-JP" altLang="ja-JP" sz="1200" b="0" kern="100" dirty="0">
                <a:solidFill>
                  <a:srgbClr val="FF0000"/>
                </a:solidFill>
                <a:effectLst/>
              </a:rPr>
              <a:t>新しいモビリティサービスの社会実装</a:t>
            </a:r>
            <a:r>
              <a:rPr lang="ja-JP" altLang="en-US" sz="1200" b="0" kern="100" dirty="0">
                <a:solidFill>
                  <a:srgbClr val="FF0000"/>
                </a:solidFill>
                <a:effectLst/>
              </a:rPr>
              <a:t>時に</a:t>
            </a:r>
            <a:r>
              <a:rPr lang="ja-JP" altLang="ja-JP" sz="1200" b="0" kern="100" dirty="0">
                <a:solidFill>
                  <a:srgbClr val="FF0000"/>
                </a:solidFill>
                <a:effectLst/>
              </a:rPr>
              <a:t>想定</a:t>
            </a:r>
            <a:r>
              <a:rPr lang="ja-JP" altLang="en-US" sz="1200" b="0" kern="100" dirty="0">
                <a:solidFill>
                  <a:srgbClr val="FF0000"/>
                </a:solidFill>
                <a:effectLst/>
              </a:rPr>
              <a:t>する</a:t>
            </a:r>
            <a:r>
              <a:rPr lang="ja-JP" altLang="ja-JP" sz="1200" b="0" kern="100" dirty="0">
                <a:solidFill>
                  <a:srgbClr val="FF0000"/>
                </a:solidFill>
                <a:effectLst/>
              </a:rPr>
              <a:t>利用者属性（性別、年齢層、移動目的</a:t>
            </a:r>
            <a:r>
              <a:rPr lang="ja-JP" altLang="en-US" sz="1200" b="0" kern="100" dirty="0">
                <a:solidFill>
                  <a:srgbClr val="FF0000"/>
                </a:solidFill>
                <a:effectLst/>
              </a:rPr>
              <a:t>等</a:t>
            </a:r>
            <a:r>
              <a:rPr lang="ja-JP" altLang="ja-JP" sz="1200" b="0" kern="100" dirty="0">
                <a:solidFill>
                  <a:srgbClr val="FF0000"/>
                </a:solidFill>
                <a:effectLst/>
              </a:rPr>
              <a:t>）</a:t>
            </a:r>
            <a:r>
              <a:rPr lang="ja-JP" altLang="en-US" sz="1200" b="0" kern="100" dirty="0">
                <a:solidFill>
                  <a:srgbClr val="FF0000"/>
                </a:solidFill>
                <a:effectLst/>
              </a:rPr>
              <a:t>と受益内容</a:t>
            </a:r>
            <a:r>
              <a:rPr lang="ja-JP" altLang="ja-JP" sz="1200" b="0" kern="100" dirty="0">
                <a:solidFill>
                  <a:srgbClr val="FF0000"/>
                </a:solidFill>
                <a:effectLst/>
              </a:rPr>
              <a:t>を簡潔に記載</a:t>
            </a:r>
            <a:endParaRPr lang="en-US" altLang="ja-JP" sz="1200" i="1" kern="100" dirty="0">
              <a:solidFill>
                <a:srgbClr val="FF0000"/>
              </a:solidFill>
            </a:endParaRPr>
          </a:p>
          <a:p>
            <a:pPr>
              <a:lnSpc>
                <a:spcPts val="1500"/>
              </a:lnSpc>
              <a:spcAft>
                <a:spcPts val="0"/>
              </a:spcAft>
            </a:pPr>
            <a:r>
              <a:rPr lang="en-US" altLang="ja-JP" sz="1200" b="0" kern="100" dirty="0">
                <a:solidFill>
                  <a:srgbClr val="FF0000"/>
                </a:solidFill>
                <a:effectLst/>
              </a:rPr>
              <a:t>※</a:t>
            </a:r>
            <a:r>
              <a:rPr lang="ja-JP" altLang="en-US" sz="1200" b="0" kern="100" dirty="0">
                <a:solidFill>
                  <a:srgbClr val="FF0000"/>
                </a:solidFill>
                <a:effectLst/>
              </a:rPr>
              <a:t>テーマ③：データ利活用事業の社会実装時に想定する受益者と受益内容を簡潔に記載</a:t>
            </a:r>
            <a:endParaRPr lang="en-US" altLang="ja-JP" sz="1200" b="0" kern="100" dirty="0">
              <a:solidFill>
                <a:srgbClr val="FF0000"/>
              </a:solidFill>
              <a:effectLst/>
            </a:endParaRPr>
          </a:p>
        </p:txBody>
      </p:sp>
      <p:sp>
        <p:nvSpPr>
          <p:cNvPr id="14" name="正方形/長方形 3">
            <a:extLst>
              <a:ext uri="{FF2B5EF4-FFF2-40B4-BE49-F238E27FC236}">
                <a16:creationId xmlns:a16="http://schemas.microsoft.com/office/drawing/2014/main" id="{60A30176-B930-422A-8617-0729B2A754B0}"/>
              </a:ext>
            </a:extLst>
          </p:cNvPr>
          <p:cNvSpPr/>
          <p:nvPr/>
        </p:nvSpPr>
        <p:spPr>
          <a:xfrm>
            <a:off x="249260" y="623878"/>
            <a:ext cx="8762062" cy="72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注１）左上タイトルが</a:t>
            </a:r>
            <a:r>
              <a:rPr lang="ja-JP" altLang="en-US" sz="1200" u="sng" kern="100" dirty="0">
                <a:solidFill>
                  <a:srgbClr val="FF0000"/>
                </a:solidFill>
                <a:latin typeface="ＭＳ Ｐゴシック"/>
                <a:ea typeface="ＭＳ Ｐゴシック"/>
                <a:cs typeface="Times New Roman" panose="02020603050405020304" pitchFamily="18" charset="0"/>
              </a:rPr>
              <a:t>「提案内容」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注３）説明に必要な</a:t>
            </a:r>
            <a:r>
              <a:rPr lang="ja-JP" altLang="en-US" sz="1200" u="sng" kern="100" dirty="0">
                <a:solidFill>
                  <a:srgbClr val="FF0000"/>
                </a:solidFill>
                <a:latin typeface="ＭＳ Ｐゴシック"/>
                <a:ea typeface="ＭＳ Ｐゴシック"/>
                <a:cs typeface="Times New Roman" panose="02020603050405020304" pitchFamily="18" charset="0"/>
              </a:rPr>
              <a:t>図表・画像の貼付を認める</a:t>
            </a:r>
            <a:r>
              <a:rPr lang="ja-JP" altLang="en-US" sz="1200" kern="100" dirty="0">
                <a:solidFill>
                  <a:srgbClr val="FF0000"/>
                </a:solidFill>
                <a:latin typeface="ＭＳ Ｐゴシック"/>
                <a:ea typeface="ＭＳ Ｐゴシック"/>
                <a:cs typeface="Times New Roman" panose="02020603050405020304" pitchFamily="18" charset="0"/>
              </a:rPr>
              <a:t>が、</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p>
        </p:txBody>
      </p:sp>
    </p:spTree>
    <p:extLst>
      <p:ext uri="{BB962C8B-B14F-4D97-AF65-F5344CB8AC3E}">
        <p14:creationId xmlns:p14="http://schemas.microsoft.com/office/powerpoint/2010/main" val="3457175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42</a:t>
            </a:r>
            <a:endParaRPr kumimoji="1" lang="ja-JP" altLang="en-US" sz="1480" dirty="0">
              <a:solidFill>
                <a:schemeClr val="tx1"/>
              </a:solidFill>
            </a:endParaRPr>
          </a:p>
        </p:txBody>
      </p:sp>
      <p:graphicFrame>
        <p:nvGraphicFramePr>
          <p:cNvPr id="3" name="表 2">
            <a:extLst>
              <a:ext uri="{FF2B5EF4-FFF2-40B4-BE49-F238E27FC236}">
                <a16:creationId xmlns:a16="http://schemas.microsoft.com/office/drawing/2014/main" id="{AB001E0F-92C7-4F9C-BB90-2650B80873BF}"/>
              </a:ext>
            </a:extLst>
          </p:cNvPr>
          <p:cNvGraphicFramePr>
            <a:graphicFrameLocks noGrp="1"/>
          </p:cNvGraphicFramePr>
          <p:nvPr/>
        </p:nvGraphicFramePr>
        <p:xfrm>
          <a:off x="179512" y="947529"/>
          <a:ext cx="8856984" cy="5776208"/>
        </p:xfrm>
        <a:graphic>
          <a:graphicData uri="http://schemas.openxmlformats.org/drawingml/2006/table">
            <a:tbl>
              <a:tblPr/>
              <a:tblGrid>
                <a:gridCol w="1224136">
                  <a:extLst>
                    <a:ext uri="{9D8B030D-6E8A-4147-A177-3AD203B41FA5}">
                      <a16:colId xmlns:a16="http://schemas.microsoft.com/office/drawing/2014/main" val="1304121162"/>
                    </a:ext>
                  </a:extLst>
                </a:gridCol>
                <a:gridCol w="2808312">
                  <a:extLst>
                    <a:ext uri="{9D8B030D-6E8A-4147-A177-3AD203B41FA5}">
                      <a16:colId xmlns:a16="http://schemas.microsoft.com/office/drawing/2014/main" val="1745479314"/>
                    </a:ext>
                  </a:extLst>
                </a:gridCol>
                <a:gridCol w="4824536">
                  <a:extLst>
                    <a:ext uri="{9D8B030D-6E8A-4147-A177-3AD203B41FA5}">
                      <a16:colId xmlns:a16="http://schemas.microsoft.com/office/drawing/2014/main" val="1182994437"/>
                    </a:ext>
                  </a:extLst>
                </a:gridCol>
              </a:tblGrid>
              <a:tr h="175948">
                <a:tc>
                  <a:txBody>
                    <a:bodyPr/>
                    <a:lstStyle/>
                    <a:p>
                      <a:pPr algn="ctr" fontAlgn="ctr"/>
                      <a:r>
                        <a:rPr lang="ja-JP" altLang="en-US" sz="1000" b="1" i="0" u="none" strike="noStrike" dirty="0">
                          <a:solidFill>
                            <a:schemeClr val="bg1"/>
                          </a:solidFill>
                          <a:effectLst/>
                          <a:latin typeface="+mn-ea"/>
                          <a:ea typeface="+mn-ea"/>
                        </a:rPr>
                        <a:t>大項目</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000" b="1" i="0" u="none" strike="noStrike" dirty="0">
                          <a:solidFill>
                            <a:schemeClr val="bg1"/>
                          </a:solidFill>
                          <a:effectLst/>
                          <a:latin typeface="+mn-ea"/>
                          <a:ea typeface="+mn-ea"/>
                        </a:rPr>
                        <a:t>小項目</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000" b="1" i="0" u="none" strike="noStrike" dirty="0">
                          <a:solidFill>
                            <a:schemeClr val="bg1"/>
                          </a:solidFill>
                          <a:effectLst/>
                          <a:latin typeface="+mn-ea"/>
                          <a:ea typeface="+mn-ea"/>
                        </a:rPr>
                        <a:t>記載すべき内容</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4287556086"/>
                  </a:ext>
                </a:extLst>
              </a:tr>
              <a:tr h="176056">
                <a:tc rowSpan="2">
                  <a:txBody>
                    <a:bodyPr/>
                    <a:lstStyle/>
                    <a:p>
                      <a:pPr algn="l" fontAlgn="ctr"/>
                      <a:r>
                        <a:rPr lang="en-US" altLang="ja-JP" sz="1000" b="0" i="0" u="none" strike="noStrike" dirty="0">
                          <a:solidFill>
                            <a:srgbClr val="000000"/>
                          </a:solidFill>
                          <a:effectLst/>
                          <a:latin typeface="+mn-ea"/>
                          <a:ea typeface="+mn-ea"/>
                        </a:rPr>
                        <a:t>A. </a:t>
                      </a:r>
                      <a:r>
                        <a:rPr lang="ja-JP" altLang="en-US" sz="1000" b="0" i="0" u="none" strike="noStrike" dirty="0">
                          <a:solidFill>
                            <a:srgbClr val="000000"/>
                          </a:solidFill>
                          <a:effectLst/>
                          <a:latin typeface="+mn-ea"/>
                          <a:ea typeface="+mn-ea"/>
                        </a:rPr>
                        <a:t>今年度事業の</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位置づけの具体性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dirty="0">
                          <a:solidFill>
                            <a:srgbClr val="000000"/>
                          </a:solidFill>
                          <a:effectLst/>
                          <a:latin typeface="+mn-ea"/>
                          <a:ea typeface="+mn-ea"/>
                        </a:rPr>
                        <a:t>（１）社会課題・地域課題の整理</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事業実施の背景にある社会課題や地域課題を具体的に記載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849010310"/>
                  </a:ext>
                </a:extLst>
              </a:tr>
              <a:tr h="455077">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（２）将来構想の描写</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社会課題や地域課題の解決手段として、将来的に実装を目指すモビリティサービス像、実装の対象予定地域、実装の目標年、実装に向けたロードマップ（今年度事業の位置づけ含む）を具体的に記載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43665595"/>
                  </a:ext>
                </a:extLst>
              </a:tr>
              <a:tr h="300673">
                <a:tc rowSpan="8">
                  <a:txBody>
                    <a:bodyPr/>
                    <a:lstStyle/>
                    <a:p>
                      <a:pPr algn="l" fontAlgn="ctr"/>
                      <a:r>
                        <a:rPr lang="en-US" altLang="ja-JP" sz="1000" b="0" i="0" u="none" strike="noStrike" dirty="0">
                          <a:solidFill>
                            <a:srgbClr val="000000"/>
                          </a:solidFill>
                          <a:effectLst/>
                          <a:latin typeface="+mn-ea"/>
                          <a:ea typeface="+mn-ea"/>
                        </a:rPr>
                        <a:t>B. </a:t>
                      </a:r>
                      <a:r>
                        <a:rPr lang="ja-JP" altLang="en-US" sz="1000" b="0" i="0" u="none" strike="noStrike" dirty="0">
                          <a:solidFill>
                            <a:srgbClr val="000000"/>
                          </a:solidFill>
                          <a:effectLst/>
                          <a:latin typeface="+mn-ea"/>
                          <a:ea typeface="+mn-ea"/>
                        </a:rPr>
                        <a:t>今年度事業内容の具体性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dirty="0">
                          <a:solidFill>
                            <a:srgbClr val="000000"/>
                          </a:solidFill>
                          <a:effectLst/>
                          <a:latin typeface="+mn-ea"/>
                          <a:ea typeface="+mn-ea"/>
                        </a:rPr>
                        <a:t>（１）検証内容の具体性・適合性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今年度事業のテーマを①～③から</a:t>
                      </a:r>
                      <a:r>
                        <a:rPr kumimoji="1" lang="en-US" altLang="ja-JP" sz="1000" b="0" i="0" u="none" strike="noStrike" kern="1200" dirty="0">
                          <a:solidFill>
                            <a:srgbClr val="000000"/>
                          </a:solidFill>
                          <a:effectLst/>
                          <a:latin typeface="+mn-ea"/>
                          <a:ea typeface="+mn-ea"/>
                          <a:cs typeface="+mn-cs"/>
                        </a:rPr>
                        <a:t>1</a:t>
                      </a:r>
                      <a:r>
                        <a:rPr kumimoji="1" lang="ja-JP" altLang="en-US" sz="1000" b="0" i="0" u="none" strike="noStrike" kern="1200" dirty="0">
                          <a:solidFill>
                            <a:srgbClr val="000000"/>
                          </a:solidFill>
                          <a:effectLst/>
                          <a:latin typeface="+mn-ea"/>
                          <a:ea typeface="+mn-ea"/>
                          <a:cs typeface="+mn-cs"/>
                        </a:rPr>
                        <a:t>つ選択。将来的な実装に向けて、「今年度事業で検証したい内容」（検証項目）を具体的に記載</a:t>
                      </a:r>
                    </a:p>
                  </a:txBody>
                  <a:tcPr marL="72000" marR="36000" marT="3569"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299845618"/>
                  </a:ext>
                </a:extLst>
              </a:tr>
              <a:tr h="306481">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（２）検証手法の具体性・適合性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検証内容の検証手法（実証実験等）を具体的に記載（テーマ③は、レイヤー</a:t>
                      </a:r>
                      <a:r>
                        <a:rPr kumimoji="1" lang="en-US" altLang="ja-JP" sz="1000" b="0" i="0" u="none" strike="noStrike" kern="1200" dirty="0">
                          <a:solidFill>
                            <a:srgbClr val="000000"/>
                          </a:solidFill>
                          <a:effectLst/>
                          <a:latin typeface="+mn-ea"/>
                          <a:ea typeface="+mn-ea"/>
                          <a:cs typeface="+mn-cs"/>
                        </a:rPr>
                        <a:t>A</a:t>
                      </a:r>
                      <a:r>
                        <a:rPr kumimoji="1" lang="ja-JP" altLang="en-US" sz="1000" b="0" i="0" u="none" strike="noStrike" kern="1200" dirty="0">
                          <a:solidFill>
                            <a:srgbClr val="000000"/>
                          </a:solidFill>
                          <a:effectLst/>
                          <a:latin typeface="+mn-ea"/>
                          <a:ea typeface="+mn-ea"/>
                          <a:cs typeface="+mn-cs"/>
                        </a:rPr>
                        <a:t>・</a:t>
                      </a:r>
                      <a:r>
                        <a:rPr kumimoji="1" lang="en-US" altLang="ja-JP" sz="1000" b="0" i="0" u="none" strike="noStrike" kern="1200" dirty="0">
                          <a:solidFill>
                            <a:srgbClr val="000000"/>
                          </a:solidFill>
                          <a:effectLst/>
                          <a:latin typeface="+mn-ea"/>
                          <a:ea typeface="+mn-ea"/>
                          <a:cs typeface="+mn-cs"/>
                        </a:rPr>
                        <a:t>B</a:t>
                      </a:r>
                      <a:r>
                        <a:rPr kumimoji="1" lang="ja-JP" altLang="en-US" sz="1000" b="0" i="0" u="none" strike="noStrike" kern="1200" dirty="0">
                          <a:solidFill>
                            <a:srgbClr val="000000"/>
                          </a:solidFill>
                          <a:effectLst/>
                          <a:latin typeface="+mn-ea"/>
                          <a:ea typeface="+mn-ea"/>
                          <a:cs typeface="+mn-cs"/>
                        </a:rPr>
                        <a:t>・</a:t>
                      </a:r>
                      <a:r>
                        <a:rPr kumimoji="1" lang="en-US" altLang="ja-JP" sz="1000" b="0" i="0" u="none" strike="noStrike" kern="1200" dirty="0">
                          <a:solidFill>
                            <a:srgbClr val="000000"/>
                          </a:solidFill>
                          <a:effectLst/>
                          <a:latin typeface="+mn-ea"/>
                          <a:ea typeface="+mn-ea"/>
                          <a:cs typeface="+mn-cs"/>
                        </a:rPr>
                        <a:t>C</a:t>
                      </a:r>
                      <a:r>
                        <a:rPr kumimoji="1" lang="ja-JP" altLang="en-US" sz="1000" b="0" i="0" u="none" strike="noStrike" kern="1200" dirty="0">
                          <a:solidFill>
                            <a:srgbClr val="000000"/>
                          </a:solidFill>
                          <a:effectLst/>
                          <a:latin typeface="+mn-ea"/>
                          <a:ea typeface="+mn-ea"/>
                          <a:cs typeface="+mn-cs"/>
                        </a:rPr>
                        <a:t>それぞれに対して記載）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130672937"/>
                  </a:ext>
                </a:extLst>
              </a:tr>
              <a:tr h="176056">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（３）達成度の評価方法の具体性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検証内容の達成度を評価する手法（</a:t>
                      </a:r>
                      <a:r>
                        <a:rPr kumimoji="1" lang="en-US" altLang="ja-JP" sz="1000" b="0" i="0" u="none" strike="noStrike" kern="1200" dirty="0">
                          <a:solidFill>
                            <a:srgbClr val="000000"/>
                          </a:solidFill>
                          <a:effectLst/>
                          <a:latin typeface="+mn-ea"/>
                          <a:ea typeface="+mn-ea"/>
                          <a:cs typeface="+mn-cs"/>
                        </a:rPr>
                        <a:t>KPI</a:t>
                      </a:r>
                      <a:r>
                        <a:rPr kumimoji="1" lang="ja-JP" altLang="en-US" sz="1000" b="0" i="0" u="none" strike="noStrike" kern="1200" dirty="0">
                          <a:solidFill>
                            <a:srgbClr val="000000"/>
                          </a:solidFill>
                          <a:effectLst/>
                          <a:latin typeface="+mn-ea"/>
                          <a:ea typeface="+mn-ea"/>
                          <a:cs typeface="+mn-cs"/>
                        </a:rPr>
                        <a:t>等）を具体的に記載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944630272"/>
                  </a:ext>
                </a:extLst>
              </a:tr>
              <a:tr h="251962">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（４）スケジュールの現実性・柔軟性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今年度事業のスケジュールを具体的に記載（柔軟な変更に向けた余裕を持たせること）</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37974469"/>
                  </a:ext>
                </a:extLst>
              </a:tr>
              <a:tr h="348084">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（５）実施体制の整備</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応募者（および協力者）の体制を具体的に記載。また、社会実装に向けて必要な主体の参画状況（もしくは参画に向けた巻き込み活動）を具体的に記載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0938219"/>
                  </a:ext>
                </a:extLst>
              </a:tr>
              <a:tr h="348084">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（６）検証体制の整備</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今年度事業の結果・効果を定量的なエビデンス等を元に検証・分析し、横展開に資する知見として整理できる主体を具体的に記載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353863173"/>
                  </a:ext>
                </a:extLst>
              </a:tr>
              <a:tr h="306481">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（７）自治体の協力</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事業実施にあたり、地域（自治体等）との連携状況を具体的に（対象の部署名や連絡状況等を含め）記載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91600129"/>
                  </a:ext>
                </a:extLst>
              </a:tr>
              <a:tr h="455077">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（８）利用者ニーズの反映</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利用者（サービスの受益者）視点での意見・ニーズと今年度事業内容の関係性を具体的に記載。また、実証実験等の実施にあたり、利用者視点での意見・ニーズを聴取する取組と反映方針について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664422734"/>
                  </a:ext>
                </a:extLst>
              </a:tr>
              <a:tr h="300673">
                <a:tc rowSpan="3">
                  <a:txBody>
                    <a:bodyPr/>
                    <a:lstStyle/>
                    <a:p>
                      <a:pPr algn="l" fontAlgn="ctr"/>
                      <a:r>
                        <a:rPr lang="en-US" altLang="ja-JP" sz="1000" b="0" i="0" u="none" strike="noStrike" dirty="0">
                          <a:solidFill>
                            <a:srgbClr val="000000"/>
                          </a:solidFill>
                          <a:effectLst/>
                          <a:latin typeface="+mn-ea"/>
                          <a:ea typeface="+mn-ea"/>
                        </a:rPr>
                        <a:t>C.</a:t>
                      </a:r>
                      <a:r>
                        <a:rPr lang="ja-JP" altLang="en-US" sz="1000" b="0" i="0" u="none" strike="noStrike" dirty="0">
                          <a:solidFill>
                            <a:srgbClr val="000000"/>
                          </a:solidFill>
                          <a:effectLst/>
                          <a:latin typeface="+mn-ea"/>
                          <a:ea typeface="+mn-ea"/>
                        </a:rPr>
                        <a:t> 個別課題項目に</a:t>
                      </a:r>
                      <a:endParaRPr lang="en-US" altLang="ja-JP" sz="1000" b="0" i="0" u="none" strike="noStrike" dirty="0">
                        <a:solidFill>
                          <a:srgbClr val="000000"/>
                        </a:solidFill>
                        <a:effectLst/>
                        <a:latin typeface="+mn-ea"/>
                        <a:ea typeface="+mn-ea"/>
                      </a:endParaRPr>
                    </a:p>
                    <a:p>
                      <a:pPr algn="l" fontAlgn="ctr"/>
                      <a:r>
                        <a:rPr lang="ja-JP" altLang="en-US" sz="1000" b="0" i="0" u="none" strike="noStrike" dirty="0">
                          <a:solidFill>
                            <a:srgbClr val="000000"/>
                          </a:solidFill>
                          <a:effectLst/>
                          <a:latin typeface="+mn-ea"/>
                          <a:ea typeface="+mn-ea"/>
                        </a:rPr>
                        <a:t>対する取組の具体性</a:t>
                      </a:r>
                      <a:br>
                        <a:rPr lang="ja-JP" altLang="en-US"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（事業面）</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dirty="0">
                          <a:solidFill>
                            <a:srgbClr val="000000"/>
                          </a:solidFill>
                          <a:effectLst/>
                          <a:latin typeface="+mn-ea"/>
                          <a:ea typeface="+mn-ea"/>
                        </a:rPr>
                        <a:t>（１）将来的な事業モデルの具体性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実装時に想定される事業モデル（収入およびコストの想定、コスト負担のあり方等）を具体的に記載</a:t>
                      </a:r>
                    </a:p>
                  </a:txBody>
                  <a:tcPr marL="72000" marR="36000" marT="3569"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25463225"/>
                  </a:ext>
                </a:extLst>
              </a:tr>
              <a:tr h="216864">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（２）事業モデルの実現に向けた課題の具体性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事業モデルの実現に向けた課題を具体的に記載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545526929"/>
                  </a:ext>
                </a:extLst>
              </a:tr>
              <a:tr h="176056">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（３）課題解決に向けた取組の具体性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課題解決に向けた今年度事業での取組内容・取組手法を具体的に記載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173188904"/>
                  </a:ext>
                </a:extLst>
              </a:tr>
              <a:tr h="348084">
                <a:tc rowSpan="3">
                  <a:txBody>
                    <a:bodyPr/>
                    <a:lstStyle/>
                    <a:p>
                      <a:pPr algn="l" fontAlgn="ctr"/>
                      <a:r>
                        <a:rPr lang="en-US" altLang="ja-JP" sz="1000" b="0" i="0" u="none" strike="noStrike" dirty="0">
                          <a:solidFill>
                            <a:srgbClr val="000000"/>
                          </a:solidFill>
                          <a:effectLst/>
                          <a:latin typeface="+mn-ea"/>
                          <a:ea typeface="+mn-ea"/>
                        </a:rPr>
                        <a:t>D. </a:t>
                      </a:r>
                      <a:r>
                        <a:rPr lang="ja-JP" altLang="en-US" sz="1000" b="0" i="0" u="none" strike="noStrike" dirty="0">
                          <a:solidFill>
                            <a:srgbClr val="000000"/>
                          </a:solidFill>
                          <a:effectLst/>
                          <a:latin typeface="+mn-ea"/>
                          <a:ea typeface="+mn-ea"/>
                        </a:rPr>
                        <a:t>個別課題項目に</a:t>
                      </a:r>
                      <a:endParaRPr lang="en-US" altLang="ja-JP" sz="1000" b="0" i="0" u="none" strike="noStrike" dirty="0">
                        <a:solidFill>
                          <a:srgbClr val="000000"/>
                        </a:solidFill>
                        <a:effectLst/>
                        <a:latin typeface="+mn-ea"/>
                        <a:ea typeface="+mn-ea"/>
                      </a:endParaRPr>
                    </a:p>
                    <a:p>
                      <a:pPr algn="l" fontAlgn="ctr"/>
                      <a:r>
                        <a:rPr lang="ja-JP" altLang="en-US" sz="1000" b="0" i="0" u="none" strike="noStrike" dirty="0">
                          <a:solidFill>
                            <a:srgbClr val="000000"/>
                          </a:solidFill>
                          <a:effectLst/>
                          <a:latin typeface="+mn-ea"/>
                          <a:ea typeface="+mn-ea"/>
                        </a:rPr>
                        <a:t>対する取組の具体性</a:t>
                      </a:r>
                      <a:br>
                        <a:rPr lang="ja-JP" altLang="en-US"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（受容・効果面）</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dirty="0">
                          <a:solidFill>
                            <a:srgbClr val="000000"/>
                          </a:solidFill>
                          <a:effectLst/>
                          <a:latin typeface="+mn-ea"/>
                          <a:ea typeface="+mn-ea"/>
                        </a:rPr>
                        <a:t>（１）将来的な利用者像・効果の具体性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実装時に想定される利用者（サービスの受益者）の姿や、利用者にとってのメリット、地域に対する波及効果（外部経済効果）を具体的に記載</a:t>
                      </a:r>
                    </a:p>
                  </a:txBody>
                  <a:tcPr marL="72000" marR="36000" marT="3569"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702714714"/>
                  </a:ext>
                </a:extLst>
              </a:tr>
              <a:tr h="251962">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（２）利用者像・効果の実現に向けた課題の具体性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利用者（サービスの受益者）像・波及効果の実現に向けた課題を具体的に記載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598877000"/>
                  </a:ext>
                </a:extLst>
              </a:tr>
              <a:tr h="176056">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（３）課題解決に向けた取組の具体性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課題解決に向けた今年度事業での取組内容・取組手法を具体的に記載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04142821"/>
                  </a:ext>
                </a:extLst>
              </a:tr>
              <a:tr h="348084">
                <a:tc rowSpan="3">
                  <a:txBody>
                    <a:bodyPr/>
                    <a:lstStyle/>
                    <a:p>
                      <a:pPr algn="l" fontAlgn="ctr"/>
                      <a:r>
                        <a:rPr lang="en-US" altLang="ja-JP" sz="1000" b="0" i="0" u="none" strike="noStrike" dirty="0">
                          <a:solidFill>
                            <a:srgbClr val="000000"/>
                          </a:solidFill>
                          <a:effectLst/>
                          <a:latin typeface="+mn-ea"/>
                          <a:ea typeface="+mn-ea"/>
                        </a:rPr>
                        <a:t>E .</a:t>
                      </a:r>
                      <a:r>
                        <a:rPr lang="ja-JP" altLang="en-US" sz="1000" b="0" i="0" u="none" strike="noStrike" dirty="0">
                          <a:solidFill>
                            <a:srgbClr val="000000"/>
                          </a:solidFill>
                          <a:effectLst/>
                          <a:latin typeface="+mn-ea"/>
                          <a:ea typeface="+mn-ea"/>
                        </a:rPr>
                        <a:t> 個別課題項目に</a:t>
                      </a:r>
                      <a:endParaRPr lang="en-US" altLang="ja-JP" sz="1000" b="0" i="0" u="none" strike="noStrike" dirty="0">
                        <a:solidFill>
                          <a:srgbClr val="000000"/>
                        </a:solidFill>
                        <a:effectLst/>
                        <a:latin typeface="+mn-ea"/>
                        <a:ea typeface="+mn-ea"/>
                      </a:endParaRPr>
                    </a:p>
                    <a:p>
                      <a:pPr algn="l" fontAlgn="ctr"/>
                      <a:r>
                        <a:rPr lang="ja-JP" altLang="en-US" sz="1000" b="0" i="0" u="none" strike="noStrike" dirty="0">
                          <a:solidFill>
                            <a:srgbClr val="000000"/>
                          </a:solidFill>
                          <a:effectLst/>
                          <a:latin typeface="+mn-ea"/>
                          <a:ea typeface="+mn-ea"/>
                        </a:rPr>
                        <a:t>対する取組の具体性</a:t>
                      </a:r>
                      <a:br>
                        <a:rPr lang="ja-JP" altLang="en-US"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（体制・環境面）</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dirty="0">
                          <a:solidFill>
                            <a:srgbClr val="000000"/>
                          </a:solidFill>
                          <a:effectLst/>
                          <a:latin typeface="+mn-ea"/>
                          <a:ea typeface="+mn-ea"/>
                        </a:rPr>
                        <a:t>（１）将来的な運営体制・環境の具体性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実装時に想定される運営体制と必要なリソース（人員・車両・システム等）や、実装に向けて必要な環境整備を具体的に記載</a:t>
                      </a:r>
                    </a:p>
                  </a:txBody>
                  <a:tcPr marL="72000" marR="36000" marT="3569"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341198000"/>
                  </a:ext>
                </a:extLst>
              </a:tr>
              <a:tr h="251962">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（２）運営体制・環境の実現に向けた課題の具体性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運営体制や環境の実現に向けた課題を具体的に記載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6005631"/>
                  </a:ext>
                </a:extLst>
              </a:tr>
              <a:tr h="176056">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mn-ea"/>
                          <a:ea typeface="+mn-ea"/>
                        </a:rPr>
                        <a:t>（３）課題解決に向けた取組の具体性</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課題解決に向けた今年度事業での取組内容・取組手法を具体的に記載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625315780"/>
                  </a:ext>
                </a:extLst>
              </a:tr>
              <a:tr h="176056">
                <a:tc>
                  <a:txBody>
                    <a:bodyPr/>
                    <a:lstStyle/>
                    <a:p>
                      <a:pPr algn="l" fontAlgn="ctr"/>
                      <a:r>
                        <a:rPr lang="en-US" altLang="ja-JP" sz="1000" b="0" i="0" u="none" strike="noStrike" dirty="0">
                          <a:solidFill>
                            <a:srgbClr val="000000"/>
                          </a:solidFill>
                          <a:effectLst/>
                          <a:latin typeface="+mn-ea"/>
                          <a:ea typeface="+mn-ea"/>
                        </a:rPr>
                        <a:t>F. </a:t>
                      </a:r>
                      <a:r>
                        <a:rPr lang="ja-JP" altLang="en-US" sz="1000" b="0" i="0" u="none" strike="noStrike" dirty="0">
                          <a:solidFill>
                            <a:srgbClr val="000000"/>
                          </a:solidFill>
                          <a:effectLst/>
                          <a:latin typeface="+mn-ea"/>
                          <a:ea typeface="+mn-ea"/>
                        </a:rPr>
                        <a:t>その他</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lang="ja-JP" altLang="en-US" sz="1000" b="0" i="0" u="none" strike="noStrike" dirty="0">
                          <a:solidFill>
                            <a:srgbClr val="000000"/>
                          </a:solidFill>
                          <a:effectLst/>
                          <a:latin typeface="+mn-ea"/>
                          <a:ea typeface="+mn-ea"/>
                        </a:rPr>
                        <a:t>ワーク・ライフ・バランスの推進</a:t>
                      </a:r>
                    </a:p>
                  </a:txBody>
                  <a:tcPr marL="36000" marR="36000" marT="3473"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l" fontAlgn="ctr"/>
                      <a:r>
                        <a:rPr kumimoji="1" lang="ja-JP" altLang="en-US" sz="1000" b="0" i="0" u="none" strike="noStrike" kern="1200" dirty="0">
                          <a:solidFill>
                            <a:srgbClr val="000000"/>
                          </a:solidFill>
                          <a:effectLst/>
                          <a:latin typeface="+mn-ea"/>
                          <a:ea typeface="+mn-ea"/>
                          <a:cs typeface="+mn-cs"/>
                        </a:rPr>
                        <a:t>ワーク・ライフ・バランス等推進企業に関する資格の取得状況を記載</a:t>
                      </a:r>
                    </a:p>
                  </a:txBody>
                  <a:tcPr marL="72000" marR="36000" marT="9525"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2059495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r>
              <a:rPr lang="ja-JP" altLang="en-US" sz="1800" b="1" dirty="0">
                <a:solidFill>
                  <a:srgbClr val="FFFFFF"/>
                </a:solidFill>
                <a:latin typeface="ＭＳ Ｐゴシック" panose="020B0600070205080204" pitchFamily="50" charset="-128"/>
              </a:rPr>
              <a:t>（２）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今年度事業の位置づけの具体性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a:t>
            </a:r>
            <a:r>
              <a:rPr lang="ja-JP" altLang="en-US" sz="1200" b="1" kern="100" dirty="0">
                <a:solidFill>
                  <a:schemeClr val="bg1"/>
                </a:solidFill>
                <a:effectLst/>
              </a:rPr>
              <a:t>社会課題・地域課題の整理</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3" name="正方形/長方形 12">
            <a:extLst>
              <a:ext uri="{FF2B5EF4-FFF2-40B4-BE49-F238E27FC236}">
                <a16:creationId xmlns:a16="http://schemas.microsoft.com/office/drawing/2014/main" id="{7984A5E7-8DE5-4D66-965F-3A568CB5DFC0}"/>
              </a:ext>
            </a:extLst>
          </p:cNvPr>
          <p:cNvSpPr/>
          <p:nvPr/>
        </p:nvSpPr>
        <p:spPr>
          <a:xfrm>
            <a:off x="190939" y="394213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（２）将来構想の描写</a:t>
            </a:r>
            <a:endParaRPr lang="en-US" altLang="ja-JP" sz="1200" b="1" kern="100" dirty="0">
              <a:solidFill>
                <a:schemeClr val="bg1"/>
              </a:solidFill>
            </a:endParaRPr>
          </a:p>
        </p:txBody>
      </p:sp>
      <p:cxnSp>
        <p:nvCxnSpPr>
          <p:cNvPr id="3" name="直線矢印コネクタ 2">
            <a:extLst>
              <a:ext uri="{FF2B5EF4-FFF2-40B4-BE49-F238E27FC236}">
                <a16:creationId xmlns:a16="http://schemas.microsoft.com/office/drawing/2014/main" id="{B9C29FD6-7D4A-44C0-AEE4-84344D7BAB41}"/>
              </a:ext>
            </a:extLst>
          </p:cNvPr>
          <p:cNvCxnSpPr>
            <a:cxnSpLocks/>
            <a:stCxn id="12" idx="2"/>
            <a:endCxn id="13" idx="0"/>
          </p:cNvCxnSpPr>
          <p:nvPr/>
        </p:nvCxnSpPr>
        <p:spPr>
          <a:xfrm>
            <a:off x="4571970" y="3696958"/>
            <a:ext cx="0" cy="245174"/>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9C5A925E-0A21-450F-9FEA-2C3418C54C37}"/>
              </a:ext>
            </a:extLst>
          </p:cNvPr>
          <p:cNvSpPr/>
          <p:nvPr/>
        </p:nvSpPr>
        <p:spPr>
          <a:xfrm>
            <a:off x="190939" y="4226973"/>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36261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今年度事業内容の具体性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44</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（１）検証内容の具体性・適合性</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134515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2791284"/>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（２）検証手法の具体性・適合性</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3076126"/>
            <a:ext cx="8762062" cy="359323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marL="171450" indent="-171450">
              <a:lnSpc>
                <a:spcPts val="1500"/>
              </a:lnSpc>
              <a:spcAft>
                <a:spcPts val="0"/>
              </a:spcAft>
              <a:buFont typeface="Arial" panose="020B0604020202020204" pitchFamily="34" charset="0"/>
              <a:buChar char="•"/>
            </a:pP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 </a:t>
            </a:r>
            <a:r>
              <a:rPr lang="ja-JP" altLang="en-US" sz="1200" kern="100" dirty="0">
                <a:solidFill>
                  <a:srgbClr val="FF0000"/>
                </a:solidFill>
                <a:latin typeface="+mn-ea"/>
              </a:rPr>
              <a:t>テーマ③に応募する場合は、応募要領に記載の３つのレイヤー（レイヤー</a:t>
            </a:r>
            <a:r>
              <a:rPr lang="en-US" altLang="ja-JP" sz="1200" kern="100" dirty="0">
                <a:solidFill>
                  <a:srgbClr val="FF0000"/>
                </a:solidFill>
                <a:latin typeface="+mn-ea"/>
              </a:rPr>
              <a:t>A</a:t>
            </a:r>
            <a:r>
              <a:rPr lang="ja-JP" altLang="en-US" sz="1200" kern="100" dirty="0">
                <a:solidFill>
                  <a:srgbClr val="FF0000"/>
                </a:solidFill>
                <a:latin typeface="+mn-ea"/>
              </a:rPr>
              <a:t>：移動サービスの連携、レイヤー</a:t>
            </a:r>
            <a:r>
              <a:rPr lang="en-US" altLang="ja-JP" sz="1200" kern="100" dirty="0">
                <a:solidFill>
                  <a:srgbClr val="FF0000"/>
                </a:solidFill>
                <a:latin typeface="+mn-ea"/>
              </a:rPr>
              <a:t>B</a:t>
            </a:r>
            <a:r>
              <a:rPr lang="ja-JP" altLang="en-US" sz="1200" kern="100" dirty="0">
                <a:solidFill>
                  <a:srgbClr val="FF0000"/>
                </a:solidFill>
                <a:latin typeface="+mn-ea"/>
              </a:rPr>
              <a:t>：異業種との連携、</a:t>
            </a:r>
            <a:br>
              <a:rPr lang="en-US" altLang="ja-JP" sz="1200" kern="100" dirty="0">
                <a:solidFill>
                  <a:srgbClr val="FF0000"/>
                </a:solidFill>
                <a:latin typeface="+mn-ea"/>
              </a:rPr>
            </a:br>
            <a:r>
              <a:rPr lang="ja-JP" altLang="en-US" sz="1200" kern="100" dirty="0">
                <a:solidFill>
                  <a:srgbClr val="FF0000"/>
                </a:solidFill>
                <a:latin typeface="+mn-ea"/>
              </a:rPr>
              <a:t>レイヤー</a:t>
            </a:r>
            <a:r>
              <a:rPr lang="en-US" altLang="ja-JP" sz="1200" kern="100" dirty="0">
                <a:solidFill>
                  <a:srgbClr val="FF0000"/>
                </a:solidFill>
                <a:latin typeface="+mn-ea"/>
              </a:rPr>
              <a:t>C</a:t>
            </a:r>
            <a:r>
              <a:rPr lang="ja-JP" altLang="en-US" sz="1200" kern="100" dirty="0">
                <a:solidFill>
                  <a:srgbClr val="FF0000"/>
                </a:solidFill>
                <a:latin typeface="+mn-ea"/>
              </a:rPr>
              <a:t>：地域データ基盤との連携）に沿って、それぞれに対して記載すること</a:t>
            </a:r>
            <a:endParaRPr lang="ja-JP" altLang="ja-JP" sz="1200" kern="100" dirty="0">
              <a:solidFill>
                <a:srgbClr val="FF0000"/>
              </a:solidFill>
              <a:latin typeface="+mn-ea"/>
            </a:endParaRPr>
          </a:p>
        </p:txBody>
      </p:sp>
      <p:cxnSp>
        <p:nvCxnSpPr>
          <p:cNvPr id="15" name="直線矢印コネクタ 14">
            <a:extLst>
              <a:ext uri="{FF2B5EF4-FFF2-40B4-BE49-F238E27FC236}">
                <a16:creationId xmlns:a16="http://schemas.microsoft.com/office/drawing/2014/main" id="{C8A20A57-DE08-48B6-A290-E5798019C9D8}"/>
              </a:ext>
            </a:extLst>
          </p:cNvPr>
          <p:cNvCxnSpPr>
            <a:cxnSpLocks/>
            <a:stCxn id="10" idx="2"/>
            <a:endCxn id="13" idx="0"/>
          </p:cNvCxnSpPr>
          <p:nvPr/>
        </p:nvCxnSpPr>
        <p:spPr>
          <a:xfrm>
            <a:off x="4571970" y="2564904"/>
            <a:ext cx="0" cy="22638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3">
            <a:extLst>
              <a:ext uri="{FF2B5EF4-FFF2-40B4-BE49-F238E27FC236}">
                <a16:creationId xmlns:a16="http://schemas.microsoft.com/office/drawing/2014/main" id="{904C31EC-60D0-490F-A2C2-32BE43C00679}"/>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※41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4</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51718052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4064</Words>
  <Application>Microsoft Office PowerPoint</Application>
  <PresentationFormat>画面に合わせる (4:3)</PresentationFormat>
  <Paragraphs>624</Paragraphs>
  <Slides>26</Slides>
  <Notes>25</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26</vt:i4>
      </vt:variant>
    </vt:vector>
  </HeadingPairs>
  <TitlesOfParts>
    <vt:vector size="36" baseType="lpstr">
      <vt:lpstr>Meiryo UI</vt:lpstr>
      <vt:lpstr>ＭＳ Ｐゴシック</vt:lpstr>
      <vt:lpstr>ＭＳ 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2023-03-31T11:37:52Z</dcterms:modified>
</cp:coreProperties>
</file>