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6"/>
  </p:notesMasterIdLst>
  <p:handoutMasterIdLst>
    <p:handoutMasterId r:id="rId7"/>
  </p:handoutMasterIdLst>
  <p:sldIdLst>
    <p:sldId id="383" r:id="rId4"/>
    <p:sldId id="380" r:id="rId5"/>
  </p:sldIdLst>
  <p:sldSz cx="9906000" cy="6858000" type="A4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2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69D"/>
    <a:srgbClr val="FF5C01"/>
    <a:srgbClr val="FBCFAB"/>
    <a:srgbClr val="C5F0FF"/>
    <a:srgbClr val="FEEFE2"/>
    <a:srgbClr val="D5F4FF"/>
    <a:srgbClr val="F69544"/>
    <a:srgbClr val="B9EDFF"/>
    <a:srgbClr val="5BD4FF"/>
    <a:srgbClr val="F9B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95" autoAdjust="0"/>
    <p:restoredTop sz="94647" autoAdjust="0"/>
  </p:normalViewPr>
  <p:slideViewPr>
    <p:cSldViewPr>
      <p:cViewPr varScale="1">
        <p:scale>
          <a:sx n="110" d="100"/>
          <a:sy n="110" d="100"/>
        </p:scale>
        <p:origin x="852" y="10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7380"/>
    </p:cViewPr>
  </p:sorterViewPr>
  <p:notesViewPr>
    <p:cSldViewPr>
      <p:cViewPr>
        <p:scale>
          <a:sx n="90" d="100"/>
          <a:sy n="90" d="100"/>
        </p:scale>
        <p:origin x="3810" y="-264"/>
      </p:cViewPr>
      <p:guideLst>
        <p:guide orient="horz" pos="2122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108325" y="504825"/>
            <a:ext cx="3649663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7" y="6397806"/>
            <a:ext cx="4275403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0EC2-605C-4EB8-AB35-B344E73E4BF0}" type="datetime1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25D4-EAD0-41CA-8D93-11FF68F8A589}" type="datetime1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D00B-714A-42D9-B0D7-D255BD0205E1}" type="datetime1">
              <a:rPr kumimoji="1" lang="ja-JP" altLang="en-US" smtClean="0"/>
              <a:t>2023/10/13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998759-852F-4FB4-8A7D-1DEA8ED3A8A1}" type="datetime1">
              <a:rPr lang="ja-JP" altLang="en-US" smtClean="0"/>
              <a:t>2023/10/13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kansai.meti.go.jp/3-2sashitsu/vr/03_oubo_form_rei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B2A7DE-9C62-C5E7-9207-3352D13B0977}"/>
              </a:ext>
            </a:extLst>
          </p:cNvPr>
          <p:cNvSpPr txBox="1"/>
          <p:nvPr/>
        </p:nvSpPr>
        <p:spPr>
          <a:xfrm>
            <a:off x="127716" y="242966"/>
            <a:ext cx="9778283" cy="6494708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○○株式会社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○○県○○</a:t>
            </a:r>
            <a:r>
              <a:rPr kumimoji="1" lang="ja-JP" altLang="en-US" sz="28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723B3B1-9A62-50B1-4B4A-B6339097A57E}"/>
              </a:ext>
            </a:extLst>
          </p:cNvPr>
          <p:cNvSpPr txBox="1"/>
          <p:nvPr/>
        </p:nvSpPr>
        <p:spPr>
          <a:xfrm>
            <a:off x="261178" y="4383667"/>
            <a:ext cx="4050430" cy="2305864"/>
          </a:xfrm>
          <a:prstGeom prst="roundRect">
            <a:avLst>
              <a:gd name="adj" fmla="val 930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・会社名：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URL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代表者名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住所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・営業所・主な開発拠点等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（住所）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資本金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</a:t>
            </a:r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従業員数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：○名（○○年○月現在）</a:t>
            </a:r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zh-TW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売上高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（□□年度）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4357476-71E4-3D62-4422-75593E3A6E55}"/>
              </a:ext>
            </a:extLst>
          </p:cNvPr>
          <p:cNvSpPr txBox="1"/>
          <p:nvPr/>
        </p:nvSpPr>
        <p:spPr>
          <a:xfrm>
            <a:off x="293995" y="3975447"/>
            <a:ext cx="18590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会社概要</a:t>
            </a:r>
            <a:endParaRPr lang="ja-JP" altLang="en-US" sz="24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0CC6628-9841-6651-3704-5715974E4BFA}"/>
              </a:ext>
            </a:extLst>
          </p:cNvPr>
          <p:cNvSpPr txBox="1"/>
          <p:nvPr/>
        </p:nvSpPr>
        <p:spPr>
          <a:xfrm>
            <a:off x="4422905" y="4383666"/>
            <a:ext cx="5375745" cy="2305863"/>
          </a:xfrm>
          <a:prstGeom prst="roundRect">
            <a:avLst>
              <a:gd name="adj" fmla="val 930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PR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ポイント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XR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事業に関する概要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（ポイント）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zh-TW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ADF0EF7-92B7-3C20-CFC2-A495380412B5}"/>
              </a:ext>
            </a:extLst>
          </p:cNvPr>
          <p:cNvSpPr txBox="1"/>
          <p:nvPr/>
        </p:nvSpPr>
        <p:spPr>
          <a:xfrm>
            <a:off x="4316197" y="3935414"/>
            <a:ext cx="304234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主な事業・コンテンツ</a:t>
            </a:r>
            <a:endParaRPr kumimoji="1" lang="en-US" altLang="ja-JP"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EF290D8-DDA6-6F4E-2098-020D50A4D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38" y="1507264"/>
            <a:ext cx="2886478" cy="132416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BCABCCA-878E-F95D-975D-642EB6096476}"/>
              </a:ext>
            </a:extLst>
          </p:cNvPr>
          <p:cNvSpPr txBox="1"/>
          <p:nvPr/>
        </p:nvSpPr>
        <p:spPr>
          <a:xfrm>
            <a:off x="261178" y="2865543"/>
            <a:ext cx="21715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問い合わせ先</a:t>
            </a:r>
            <a:endParaRPr lang="ja-JP" altLang="en-US" sz="24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1DF7EF0-DF25-0C2F-0A37-2D3324AC7A79}"/>
              </a:ext>
            </a:extLst>
          </p:cNvPr>
          <p:cNvSpPr txBox="1"/>
          <p:nvPr/>
        </p:nvSpPr>
        <p:spPr>
          <a:xfrm>
            <a:off x="336526" y="3284984"/>
            <a:ext cx="3236906" cy="677585"/>
          </a:xfrm>
          <a:prstGeom prst="roundRect">
            <a:avLst>
              <a:gd name="adj" fmla="val 930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email: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・電話番号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:</a:t>
            </a: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・問い合わせページ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97DD28D-24EB-7278-5849-497BD5E09C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8865" y="4452956"/>
            <a:ext cx="522440" cy="521255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0163C7A-262B-2714-F802-11C4148E6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747837"/>
              </p:ext>
            </p:extLst>
          </p:nvPr>
        </p:nvGraphicFramePr>
        <p:xfrm>
          <a:off x="3728865" y="692696"/>
          <a:ext cx="6038375" cy="2439239"/>
        </p:xfrm>
        <a:graphic>
          <a:graphicData uri="http://schemas.openxmlformats.org/drawingml/2006/table">
            <a:tbl>
              <a:tblPr/>
              <a:tblGrid>
                <a:gridCol w="1207675">
                  <a:extLst>
                    <a:ext uri="{9D8B030D-6E8A-4147-A177-3AD203B41FA5}">
                      <a16:colId xmlns:a16="http://schemas.microsoft.com/office/drawing/2014/main" val="2611952852"/>
                    </a:ext>
                  </a:extLst>
                </a:gridCol>
                <a:gridCol w="1207675">
                  <a:extLst>
                    <a:ext uri="{9D8B030D-6E8A-4147-A177-3AD203B41FA5}">
                      <a16:colId xmlns:a16="http://schemas.microsoft.com/office/drawing/2014/main" val="746355053"/>
                    </a:ext>
                  </a:extLst>
                </a:gridCol>
                <a:gridCol w="1207675">
                  <a:extLst>
                    <a:ext uri="{9D8B030D-6E8A-4147-A177-3AD203B41FA5}">
                      <a16:colId xmlns:a16="http://schemas.microsoft.com/office/drawing/2014/main" val="3263197265"/>
                    </a:ext>
                  </a:extLst>
                </a:gridCol>
                <a:gridCol w="1207675">
                  <a:extLst>
                    <a:ext uri="{9D8B030D-6E8A-4147-A177-3AD203B41FA5}">
                      <a16:colId xmlns:a16="http://schemas.microsoft.com/office/drawing/2014/main" val="3140359588"/>
                    </a:ext>
                  </a:extLst>
                </a:gridCol>
                <a:gridCol w="1207675">
                  <a:extLst>
                    <a:ext uri="{9D8B030D-6E8A-4147-A177-3AD203B41FA5}">
                      <a16:colId xmlns:a16="http://schemas.microsoft.com/office/drawing/2014/main" val="1639470516"/>
                    </a:ext>
                  </a:extLst>
                </a:gridCol>
              </a:tblGrid>
              <a:tr h="22174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</a:t>
                      </a:r>
                      <a:r>
                        <a:rPr lang="ja-JP" altLang="en-US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実績</a:t>
                      </a:r>
                    </a:p>
                  </a:txBody>
                  <a:tcPr marL="72000" marR="5920" marT="5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10745"/>
                  </a:ext>
                </a:extLst>
              </a:tr>
              <a:tr h="22174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コンテンツ制作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477714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□ＶＲ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□ＡＲ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□ＭＲ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□その他（　　　　　　　　　　　　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040287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メタバース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□空間構築</a:t>
                      </a:r>
                    </a:p>
                  </a:txBody>
                  <a:tcPr marL="72000" marR="5920" marT="59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□空間運営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デジタルツイン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□デジタルツイン</a:t>
                      </a:r>
                    </a:p>
                  </a:txBody>
                  <a:tcPr marL="72000" marR="5920" marT="59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699946"/>
                  </a:ext>
                </a:extLst>
              </a:tr>
              <a:tr h="22174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得意領域・対象業種</a:t>
                      </a:r>
                    </a:p>
                  </a:txBody>
                  <a:tcPr marL="72000" marR="5920" marT="59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925247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□製造</a:t>
                      </a:r>
                      <a:r>
                        <a:rPr lang="ja-JP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□建築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□教育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□医療ヘルスケア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998933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/>
                          <a:ea typeface="BIZ UDPゴシック"/>
                        </a:rPr>
                        <a:t>□観光・エンタメ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/>
                      </a:endParaRP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/>
                        </a:rPr>
                        <a:t>□イベント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/>
                        </a:rPr>
                        <a:t>□小売・EC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□その他（　　　　　　　　　　　　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716972"/>
                  </a:ext>
                </a:extLst>
              </a:tr>
              <a:tr h="22174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対応デバイス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972516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□ＰＣ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□スマホ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/>
                        </a:rPr>
                        <a:t>□ＨＭＤ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/>
                        </a:rPr>
                        <a:t>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□スマートグラス等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□ゲームハード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28864"/>
                  </a:ext>
                </a:extLst>
              </a:tr>
              <a:tr h="221749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人材のスキル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494467"/>
                  </a:ext>
                </a:extLst>
              </a:tr>
              <a:tr h="2217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□Unity</a:t>
                      </a:r>
                    </a:p>
                  </a:txBody>
                  <a:tcPr marL="72000" marR="5920" marT="59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□Unreal Engine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□Ｃ＃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□Ｃ＋＋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□JavaScript</a:t>
                      </a:r>
                    </a:p>
                  </a:txBody>
                  <a:tcPr marL="72000" marR="5920" marT="592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96872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19FC170-0293-0E62-4D8A-7CD4E35E34C2}"/>
              </a:ext>
            </a:extLst>
          </p:cNvPr>
          <p:cNvSpPr txBox="1"/>
          <p:nvPr/>
        </p:nvSpPr>
        <p:spPr>
          <a:xfrm>
            <a:off x="2003219" y="1891839"/>
            <a:ext cx="5732715" cy="3008927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 anchorCtr="1">
            <a:no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記載にあたっては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応募フォーム記載例（</a:t>
            </a:r>
            <a: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PDF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4"/>
              </a:rPr>
              <a:t>）</a:t>
            </a: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を必ずお読みください。</a:t>
            </a:r>
            <a:br>
              <a:rPr kumimoji="1"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（提出時にはこのコメントは削除してください。）</a:t>
            </a:r>
          </a:p>
        </p:txBody>
      </p:sp>
    </p:spTree>
    <p:extLst>
      <p:ext uri="{BB962C8B-B14F-4D97-AF65-F5344CB8AC3E}">
        <p14:creationId xmlns:p14="http://schemas.microsoft.com/office/powerpoint/2010/main" val="66568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9B2A7DE-9C62-C5E7-9207-3352D13B0977}"/>
              </a:ext>
            </a:extLst>
          </p:cNvPr>
          <p:cNvSpPr txBox="1"/>
          <p:nvPr/>
        </p:nvSpPr>
        <p:spPr>
          <a:xfrm>
            <a:off x="220093" y="143598"/>
            <a:ext cx="9629452" cy="6617645"/>
          </a:xfrm>
          <a:prstGeom prst="rect">
            <a:avLst/>
          </a:prstGeom>
          <a:solidFill>
            <a:schemeClr val="tx2">
              <a:lumMod val="75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noAutofit/>
          </a:bodyPr>
          <a:lstStyle/>
          <a:p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2CF431D-0CA6-34AE-915A-3724433E2524}"/>
              </a:ext>
            </a:extLst>
          </p:cNvPr>
          <p:cNvSpPr txBox="1"/>
          <p:nvPr/>
        </p:nvSpPr>
        <p:spPr>
          <a:xfrm>
            <a:off x="358244" y="5887216"/>
            <a:ext cx="6588504" cy="854152"/>
          </a:xfrm>
          <a:prstGeom prst="roundRect">
            <a:avLst>
              <a:gd name="adj" fmla="val 11142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569A800-15FD-4DF1-1ABE-3C37B1FE9AF7}"/>
              </a:ext>
            </a:extLst>
          </p:cNvPr>
          <p:cNvSpPr txBox="1"/>
          <p:nvPr/>
        </p:nvSpPr>
        <p:spPr>
          <a:xfrm>
            <a:off x="391451" y="3848459"/>
            <a:ext cx="3208064" cy="1645563"/>
          </a:xfrm>
          <a:prstGeom prst="roundRect">
            <a:avLst>
              <a:gd name="adj" fmla="val 8853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4357476-71E4-3D62-4422-75593E3A6E55}"/>
              </a:ext>
            </a:extLst>
          </p:cNvPr>
          <p:cNvSpPr txBox="1"/>
          <p:nvPr/>
        </p:nvSpPr>
        <p:spPr>
          <a:xfrm>
            <a:off x="150353" y="404664"/>
            <a:ext cx="664073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強み・特徴（知識・技術、企画運営等の強み）</a:t>
            </a:r>
            <a:endParaRPr lang="ja-JP" altLang="en-US" sz="2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7EEBB51-83D5-58EC-3A10-3FD9BEB668FA}"/>
              </a:ext>
            </a:extLst>
          </p:cNvPr>
          <p:cNvSpPr txBox="1"/>
          <p:nvPr/>
        </p:nvSpPr>
        <p:spPr>
          <a:xfrm>
            <a:off x="293576" y="5511113"/>
            <a:ext cx="4953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アワード受賞・報道等の実績</a:t>
            </a:r>
            <a:endParaRPr lang="ja-JP" altLang="en-US" sz="20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F068C85-CA94-799A-4B0C-0F32DB127572}"/>
              </a:ext>
            </a:extLst>
          </p:cNvPr>
          <p:cNvSpPr txBox="1"/>
          <p:nvPr/>
        </p:nvSpPr>
        <p:spPr>
          <a:xfrm>
            <a:off x="391451" y="866312"/>
            <a:ext cx="9314078" cy="2516743"/>
          </a:xfrm>
          <a:prstGeom prst="roundRect">
            <a:avLst>
              <a:gd name="adj" fmla="val 930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  <a:p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DE70497-DEBF-8DFB-DF3A-4855FE20F448}"/>
              </a:ext>
            </a:extLst>
          </p:cNvPr>
          <p:cNvSpPr txBox="1"/>
          <p:nvPr/>
        </p:nvSpPr>
        <p:spPr>
          <a:xfrm>
            <a:off x="150353" y="3398017"/>
            <a:ext cx="25564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XR</a:t>
            </a:r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制作</a:t>
            </a:r>
            <a:r>
              <a:rPr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スタッフ</a:t>
            </a:r>
            <a:endParaRPr kumimoji="1" lang="en-US" altLang="ja-JP" sz="20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73DD72F-2D74-CFBA-4335-2A294C017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4420" y="3816329"/>
            <a:ext cx="2664297" cy="1767104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B0E5521-1400-0192-3EF9-EBEA3C4DC4E4}"/>
              </a:ext>
            </a:extLst>
          </p:cNvPr>
          <p:cNvSpPr txBox="1"/>
          <p:nvPr/>
        </p:nvSpPr>
        <p:spPr>
          <a:xfrm>
            <a:off x="3766357" y="3829049"/>
            <a:ext cx="3208064" cy="1729752"/>
          </a:xfrm>
          <a:prstGeom prst="roundRect">
            <a:avLst>
              <a:gd name="adj" fmla="val 11142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44BD8F-6245-B1D6-0362-0DF288406278}"/>
              </a:ext>
            </a:extLst>
          </p:cNvPr>
          <p:cNvSpPr txBox="1"/>
          <p:nvPr/>
        </p:nvSpPr>
        <p:spPr>
          <a:xfrm>
            <a:off x="3882947" y="3428939"/>
            <a:ext cx="47904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XR</a:t>
            </a:r>
            <a:r>
              <a:rPr kumimoji="1" lang="ja-JP" altLang="en-US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コンテンツ制作実績（</a:t>
            </a:r>
            <a:r>
              <a:rPr kumimoji="1" lang="en-US" altLang="ja-JP" sz="20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URL)</a:t>
            </a:r>
            <a:endParaRPr lang="ja-JP" altLang="en-US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CC4827-D969-F504-1055-A705716081DB}"/>
              </a:ext>
            </a:extLst>
          </p:cNvPr>
          <p:cNvSpPr txBox="1"/>
          <p:nvPr/>
        </p:nvSpPr>
        <p:spPr>
          <a:xfrm>
            <a:off x="6911022" y="5580906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対応可能言語</a:t>
            </a:r>
            <a:r>
              <a:rPr kumimoji="1"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eiryo UI" panose="020B0604030504040204" pitchFamily="50" charset="-128"/>
              </a:rPr>
              <a:t>（日本語、外国語）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3FE669-38AE-C0A4-5856-FED40C7A7809}"/>
              </a:ext>
            </a:extLst>
          </p:cNvPr>
          <p:cNvSpPr txBox="1"/>
          <p:nvPr/>
        </p:nvSpPr>
        <p:spPr>
          <a:xfrm>
            <a:off x="7084900" y="5887216"/>
            <a:ext cx="2553817" cy="827186"/>
          </a:xfrm>
          <a:prstGeom prst="roundRect">
            <a:avLst>
              <a:gd name="adj" fmla="val 11142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917FBA92-5A22-E550-39D9-17604D029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246091"/>
              </p:ext>
            </p:extLst>
          </p:nvPr>
        </p:nvGraphicFramePr>
        <p:xfrm>
          <a:off x="490533" y="3933358"/>
          <a:ext cx="3009900" cy="1448527"/>
        </p:xfrm>
        <a:graphic>
          <a:graphicData uri="http://schemas.openxmlformats.org/drawingml/2006/table">
            <a:tbl>
              <a:tblPr/>
              <a:tblGrid>
                <a:gridCol w="1078091">
                  <a:extLst>
                    <a:ext uri="{9D8B030D-6E8A-4147-A177-3AD203B41FA5}">
                      <a16:colId xmlns:a16="http://schemas.microsoft.com/office/drawing/2014/main" val="1773449444"/>
                    </a:ext>
                  </a:extLst>
                </a:gridCol>
                <a:gridCol w="560209">
                  <a:extLst>
                    <a:ext uri="{9D8B030D-6E8A-4147-A177-3AD203B41FA5}">
                      <a16:colId xmlns:a16="http://schemas.microsoft.com/office/drawing/2014/main" val="125020936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422779139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60657890"/>
                    </a:ext>
                  </a:extLst>
                </a:gridCol>
              </a:tblGrid>
              <a:tr h="6695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スタッフ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社内の</a:t>
                      </a:r>
                      <a:b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（人数）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協業先</a:t>
                      </a:r>
                      <a:b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の有無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956419"/>
                  </a:ext>
                </a:extLst>
              </a:tr>
              <a:tr h="2596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制作企画者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691552"/>
                  </a:ext>
                </a:extLst>
              </a:tr>
              <a:tr h="2596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エンジニア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04646"/>
                  </a:ext>
                </a:extLst>
              </a:tr>
              <a:tr h="25966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デザイナー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140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2857127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AAD216DA352B741994C129B4A27BD06" ma:contentTypeVersion="13" ma:contentTypeDescription="新しいドキュメントを作成します。" ma:contentTypeScope="" ma:versionID="8648cba57d619f1f8dd21e70e793a247">
  <xsd:schema xmlns:xsd="http://www.w3.org/2001/XMLSchema" xmlns:xs="http://www.w3.org/2001/XMLSchema" xmlns:p="http://schemas.microsoft.com/office/2006/metadata/properties" xmlns:ns2="9c17c72f-aacd-4dc2-8c50-8336ab1e9e7e" xmlns:ns3="f99b391e-cf9b-4058-b242-d902c48d45da" targetNamespace="http://schemas.microsoft.com/office/2006/metadata/properties" ma:root="true" ma:fieldsID="286229fa4e1bf13c9c6657d4c491c785" ns2:_="" ns3:_="">
    <xsd:import namespace="9c17c72f-aacd-4dc2-8c50-8336ab1e9e7e"/>
    <xsd:import namespace="f99b391e-cf9b-4058-b242-d902c48d45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17c72f-aacd-4dc2-8c50-8336ab1e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b391e-cf9b-4058-b242-d902c48d45d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72ecd9-ad02-459d-9d26-1ba82e0a7ee2}" ma:internalName="TaxCatchAll" ma:showField="CatchAllData" ma:web="f99b391e-cf9b-4058-b242-d902c48d45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0FCE36-77D8-4D6F-8BCE-A7384169E9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CB530A-169E-475E-B118-1B38A82C43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17c72f-aacd-4dc2-8c50-8336ab1e9e7e"/>
    <ds:schemaRef ds:uri="f99b391e-cf9b-4058-b242-d902c48d45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259</Words>
  <Application>Microsoft Office PowerPoint</Application>
  <PresentationFormat>A4 210 x 297 mm</PresentationFormat>
  <Paragraphs>89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11</cp:revision>
  <dcterms:created xsi:type="dcterms:W3CDTF">2020-10-27T07:14:59Z</dcterms:created>
  <dcterms:modified xsi:type="dcterms:W3CDTF">2023-10-13T03:00:30Z</dcterms:modified>
</cp:coreProperties>
</file>