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09" r:id="rId2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>
          <p15:clr>
            <a:srgbClr val="A4A3A4"/>
          </p15:clr>
        </p15:guide>
        <p15:guide id="2" pos="1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C8"/>
    <a:srgbClr val="0098D0"/>
    <a:srgbClr val="99D6EC"/>
    <a:srgbClr val="FF5A00"/>
    <a:srgbClr val="B197D3"/>
    <a:srgbClr val="FFBE3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0" autoAdjust="0"/>
    <p:restoredTop sz="94647" autoAdjust="0"/>
  </p:normalViewPr>
  <p:slideViewPr>
    <p:cSldViewPr>
      <p:cViewPr varScale="1">
        <p:scale>
          <a:sx n="73" d="100"/>
          <a:sy n="73" d="100"/>
        </p:scale>
        <p:origin x="1290" y="66"/>
      </p:cViewPr>
      <p:guideLst>
        <p:guide orient="horz" pos="414"/>
        <p:guide pos="126"/>
      </p:guideLst>
    </p:cSldViewPr>
  </p:slideViewPr>
  <p:outlineViewPr>
    <p:cViewPr>
      <p:scale>
        <a:sx n="33" d="100"/>
        <a:sy n="33" d="100"/>
      </p:scale>
      <p:origin x="0" y="76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0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機密性○</a:t>
            </a:r>
            <a:endParaRPr lang="en-US" altLang="ja-JP" dirty="0" smtClean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5E722-DCEB-4B9B-850A-0990A504E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588439"/>
            <a:ext cx="8420100" cy="5539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>
              <a:defRPr lang="ja-JP" altLang="en-US" sz="3600" b="1" dirty="0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/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4653136"/>
            <a:ext cx="6934200" cy="12557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lang="ja-JP" altLang="en-US" sz="2400" b="1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 algn="ctr"/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F74F-4CAD-4B04-AE73-ADD1A31E1A3B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666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93439" y="1520788"/>
            <a:ext cx="7423989" cy="646331"/>
          </a:xfrm>
        </p:spPr>
        <p:txBody>
          <a:bodyPr wrap="square" anchor="t" anchorCtr="0">
            <a:spAutoFit/>
          </a:bodyPr>
          <a:lstStyle>
            <a:lvl1pPr algn="l">
              <a:def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 dirty="0" smtClean="0"/>
              <a:t>１．見出しの記入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E6028-3B99-4EBB-8FB4-94382EAAE267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99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191BA-24FB-4119-9E4F-BFB6A0C55B30}" type="datetime1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00471" y="188640"/>
            <a:ext cx="9505503" cy="461665"/>
          </a:xfrm>
        </p:spPr>
        <p:txBody>
          <a:bodyPr wrap="square">
            <a:spAutoFit/>
          </a:bodyPr>
          <a:lstStyle>
            <a:lvl1pPr algn="l">
              <a:def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00794" y="6309320"/>
            <a:ext cx="9396722" cy="161583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（資料）●●</a:t>
            </a:r>
            <a:endParaRPr kumimoji="1" lang="ja-JP" altLang="en-US" dirty="0"/>
          </a:p>
        </p:txBody>
      </p:sp>
      <p:sp>
        <p:nvSpPr>
          <p:cNvPr id="9" name="テキスト プレースホルダー 9"/>
          <p:cNvSpPr>
            <a:spLocks noGrp="1"/>
          </p:cNvSpPr>
          <p:nvPr>
            <p:ph type="body" sz="quarter" idx="14" hasCustomPrompt="1"/>
          </p:nvPr>
        </p:nvSpPr>
        <p:spPr>
          <a:xfrm>
            <a:off x="200794" y="3104964"/>
            <a:ext cx="1853071" cy="307777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説明文（</a:t>
            </a:r>
            <a:r>
              <a:rPr kumimoji="1" lang="en-US" altLang="ja-JP" dirty="0" smtClean="0"/>
              <a:t>20pt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 hasCustomPrompt="1"/>
          </p:nvPr>
        </p:nvSpPr>
        <p:spPr>
          <a:xfrm>
            <a:off x="200472" y="3769295"/>
            <a:ext cx="1298432" cy="215444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説明文（</a:t>
            </a:r>
            <a:r>
              <a:rPr kumimoji="1" lang="en-US" altLang="ja-JP" dirty="0" smtClean="0"/>
              <a:t>14pt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1" name="テキスト プレースホルダー 9"/>
          <p:cNvSpPr>
            <a:spLocks noGrp="1"/>
          </p:cNvSpPr>
          <p:nvPr>
            <p:ph type="body" sz="quarter" idx="16" hasCustomPrompt="1"/>
          </p:nvPr>
        </p:nvSpPr>
        <p:spPr>
          <a:xfrm>
            <a:off x="200472" y="4365104"/>
            <a:ext cx="1102866" cy="161583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説明文（</a:t>
            </a:r>
            <a:r>
              <a:rPr kumimoji="1" lang="en-US" altLang="ja-JP" dirty="0" smtClean="0"/>
              <a:t>10.5pt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200025" y="764704"/>
            <a:ext cx="9505950" cy="525886"/>
          </a:xfrm>
          <a:solidFill>
            <a:srgbClr val="99D6EC"/>
          </a:solidFill>
          <a:ln>
            <a:noFill/>
          </a:ln>
        </p:spPr>
        <p:txBody>
          <a:bodyPr vert="horz" wrap="square" lIns="216000" tIns="108000" rIns="216000" bIns="108000" rtlCol="0" anchor="t" anchorCtr="0">
            <a:spAutoFit/>
          </a:bodyPr>
          <a:lstStyle>
            <a:lvl1pPr>
              <a:def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257175" lvl="0" indent="-257175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952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00025" y="274638"/>
            <a:ext cx="9469499" cy="382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0024" y="800708"/>
            <a:ext cx="9469499" cy="1210689"/>
          </a:xfrm>
          <a:prstGeom prst="rect">
            <a:avLst/>
          </a:prstGeom>
          <a:noFill/>
        </p:spPr>
        <p:txBody>
          <a:bodyPr vert="horz" wrap="square" lIns="216000" tIns="108000" rIns="216000" bIns="108000" rtlCol="0">
            <a:sp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-10695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5D92582-81E2-49A5-8FE1-CFC3A2C6461B}" type="datetime1">
              <a:rPr lang="ja-JP" altLang="en-US" smtClean="0"/>
              <a:t>2021/3/1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92827" y="652534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05295" y="652534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D9550142-B990-490A-A107-ED7302A7FD5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1" r:id="rId2"/>
    <p:sldLayoutId id="214748365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600"/>
        </a:spcAft>
        <a:buClr>
          <a:srgbClr val="002060"/>
        </a:buClr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42950" indent="-28575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kumimoji="1" sz="1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430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kumimoji="1" sz="10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494204"/>
              </p:ext>
            </p:extLst>
          </p:nvPr>
        </p:nvGraphicFramePr>
        <p:xfrm>
          <a:off x="51969" y="6060626"/>
          <a:ext cx="9817859" cy="752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3485567589"/>
                    </a:ext>
                  </a:extLst>
                </a:gridCol>
                <a:gridCol w="3713031">
                  <a:extLst>
                    <a:ext uri="{9D8B030D-6E8A-4147-A177-3AD203B41FA5}">
                      <a16:colId xmlns:a16="http://schemas.microsoft.com/office/drawing/2014/main" val="4275419979"/>
                    </a:ext>
                  </a:extLst>
                </a:gridCol>
                <a:gridCol w="4916828">
                  <a:extLst>
                    <a:ext uri="{9D8B030D-6E8A-4147-A177-3AD203B41FA5}">
                      <a16:colId xmlns:a16="http://schemas.microsoft.com/office/drawing/2014/main" val="2277153545"/>
                    </a:ext>
                  </a:extLst>
                </a:gridCol>
              </a:tblGrid>
              <a:tr h="7527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中長期の目標</a:t>
                      </a:r>
                    </a:p>
                    <a:p>
                      <a:pPr algn="ctr"/>
                      <a:r>
                        <a:rPr kumimoji="1" lang="ja-JP" altLang="en-US" sz="13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（概要）</a:t>
                      </a:r>
                      <a:r>
                        <a:rPr kumimoji="1" lang="en-US" altLang="ja-JP" sz="8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※3</a:t>
                      </a:r>
                      <a:endParaRPr kumimoji="1" lang="ja-JP" altLang="en-US" sz="13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●定性的な目標（実施</a:t>
                      </a:r>
                      <a:r>
                        <a:rPr kumimoji="1" lang="en-US" altLang="ja-JP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ja-JP" altLang="en-US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年後）</a:t>
                      </a:r>
                      <a:endParaRPr kumimoji="1" lang="en-US" altLang="ja-JP" sz="13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90000" indent="-457200"/>
                      <a:r>
                        <a:rPr kumimoji="1" lang="ja-JP" altLang="en-US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endParaRPr kumimoji="1" lang="en-US" altLang="ja-JP" sz="13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90000" indent="-457200"/>
                      <a:r>
                        <a:rPr kumimoji="1" lang="ja-JP" altLang="en-US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endParaRPr kumimoji="1" lang="ja-JP" altLang="en-US" sz="13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●定量的な目標（実施</a:t>
                      </a:r>
                      <a:r>
                        <a:rPr kumimoji="1" lang="en-US" altLang="ja-JP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ja-JP" altLang="en-US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年後）</a:t>
                      </a:r>
                      <a:endParaRPr kumimoji="1" lang="en-US" altLang="ja-JP" sz="13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90000" indent="-457200"/>
                      <a:r>
                        <a:rPr kumimoji="1" lang="ja-JP" altLang="en-US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endParaRPr kumimoji="1" lang="en-US" altLang="ja-JP" sz="13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90000" indent="-457200"/>
                      <a:r>
                        <a:rPr kumimoji="1" lang="ja-JP" altLang="en-US" sz="13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endParaRPr kumimoji="1" lang="ja-JP" altLang="en-US" sz="13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0732764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32964"/>
              </p:ext>
            </p:extLst>
          </p:nvPr>
        </p:nvGraphicFramePr>
        <p:xfrm>
          <a:off x="75892" y="2162893"/>
          <a:ext cx="9773653" cy="3652800"/>
        </p:xfrm>
        <a:graphic>
          <a:graphicData uri="http://schemas.openxmlformats.org/drawingml/2006/table">
            <a:tbl>
              <a:tblPr/>
              <a:tblGrid>
                <a:gridCol w="9773653">
                  <a:extLst>
                    <a:ext uri="{9D8B030D-6E8A-4147-A177-3AD203B41FA5}">
                      <a16:colId xmlns:a16="http://schemas.microsoft.com/office/drawing/2014/main" val="213663121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間接補助事業の概要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0064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4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4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4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86658"/>
                  </a:ext>
                </a:extLst>
              </a:tr>
              <a:tr h="3348000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0064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4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4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4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478132"/>
                  </a:ext>
                </a:extLst>
              </a:tr>
            </a:tbl>
          </a:graphicData>
        </a:graphic>
      </p:graphicFrame>
      <p:sp>
        <p:nvSpPr>
          <p:cNvPr id="16" name="テキスト ボックス 1"/>
          <p:cNvSpPr>
            <a:spLocks noChangeArrowheads="1"/>
          </p:cNvSpPr>
          <p:nvPr/>
        </p:nvSpPr>
        <p:spPr bwMode="auto">
          <a:xfrm>
            <a:off x="-111555" y="-962"/>
            <a:ext cx="4071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（様式３）事業ＰＲ資料</a:t>
            </a:r>
            <a:endParaRPr lang="en-US" altLang="ja-JP" sz="1200" b="1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901127"/>
              </p:ext>
            </p:extLst>
          </p:nvPr>
        </p:nvGraphicFramePr>
        <p:xfrm>
          <a:off x="56456" y="250551"/>
          <a:ext cx="9793089" cy="41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4363">
                  <a:extLst>
                    <a:ext uri="{9D8B030D-6E8A-4147-A177-3AD203B41FA5}">
                      <a16:colId xmlns:a16="http://schemas.microsoft.com/office/drawing/2014/main" val="3188499871"/>
                    </a:ext>
                  </a:extLst>
                </a:gridCol>
                <a:gridCol w="3264363">
                  <a:extLst>
                    <a:ext uri="{9D8B030D-6E8A-4147-A177-3AD203B41FA5}">
                      <a16:colId xmlns:a16="http://schemas.microsoft.com/office/drawing/2014/main" val="2029750029"/>
                    </a:ext>
                  </a:extLst>
                </a:gridCol>
                <a:gridCol w="3264363">
                  <a:extLst>
                    <a:ext uri="{9D8B030D-6E8A-4147-A177-3AD203B41FA5}">
                      <a16:colId xmlns:a16="http://schemas.microsoft.com/office/drawing/2014/main" val="130806059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r>
                        <a:rPr kumimoji="1" lang="ja-JP" altLang="en-US" sz="105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間接補助事業名：○○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地方公共団体名：○○</a:t>
                      </a:r>
                      <a:endParaRPr kumimoji="1" lang="en-US" altLang="ja-JP" sz="105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間接補助事業者名：○○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事業実施場所：○○商店街</a:t>
                      </a:r>
                      <a:endParaRPr kumimoji="1" lang="en-US" altLang="ja-JP" sz="105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事業実施期間：令和　年　月～令和　年　月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341979"/>
                  </a:ext>
                </a:extLst>
              </a:tr>
            </a:tbl>
          </a:graphicData>
        </a:graphic>
      </p:graphicFrame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102481"/>
              </p:ext>
            </p:extLst>
          </p:nvPr>
        </p:nvGraphicFramePr>
        <p:xfrm>
          <a:off x="56456" y="713707"/>
          <a:ext cx="3168352" cy="1209600"/>
        </p:xfrm>
        <a:graphic>
          <a:graphicData uri="http://schemas.openxmlformats.org/drawingml/2006/table">
            <a:tbl>
              <a:tblPr/>
              <a:tblGrid>
                <a:gridCol w="3168352">
                  <a:extLst>
                    <a:ext uri="{9D8B030D-6E8A-4147-A177-3AD203B41FA5}">
                      <a16:colId xmlns:a16="http://schemas.microsoft.com/office/drawing/2014/main" val="213663121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商店街等の現況・課題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86658"/>
                  </a:ext>
                </a:extLst>
              </a:tr>
              <a:tr h="885600">
                <a:tc>
                  <a:txBody>
                    <a:bodyPr/>
                    <a:lstStyle/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478132"/>
                  </a:ext>
                </a:extLst>
              </a:tr>
            </a:tbl>
          </a:graphicData>
        </a:graphic>
      </p:graphicFrame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958492"/>
              </p:ext>
            </p:extLst>
          </p:nvPr>
        </p:nvGraphicFramePr>
        <p:xfrm>
          <a:off x="3368824" y="713707"/>
          <a:ext cx="3168352" cy="1209600"/>
        </p:xfrm>
        <a:graphic>
          <a:graphicData uri="http://schemas.openxmlformats.org/drawingml/2006/table">
            <a:tbl>
              <a:tblPr/>
              <a:tblGrid>
                <a:gridCol w="3168352">
                  <a:extLst>
                    <a:ext uri="{9D8B030D-6E8A-4147-A177-3AD203B41FA5}">
                      <a16:colId xmlns:a16="http://schemas.microsoft.com/office/drawing/2014/main" val="213663121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地域住民の商店街等へのニーズ・需要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86658"/>
                  </a:ext>
                </a:extLst>
              </a:tr>
              <a:tr h="885600">
                <a:tc>
                  <a:txBody>
                    <a:bodyPr/>
                    <a:lstStyle/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478132"/>
                  </a:ext>
                </a:extLst>
              </a:tr>
            </a:tbl>
          </a:graphicData>
        </a:graphic>
      </p:graphicFrame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053111"/>
              </p:ext>
            </p:extLst>
          </p:nvPr>
        </p:nvGraphicFramePr>
        <p:xfrm>
          <a:off x="6670852" y="713707"/>
          <a:ext cx="3168352" cy="1209600"/>
        </p:xfrm>
        <a:graphic>
          <a:graphicData uri="http://schemas.openxmlformats.org/drawingml/2006/table">
            <a:tbl>
              <a:tblPr/>
              <a:tblGrid>
                <a:gridCol w="3168352">
                  <a:extLst>
                    <a:ext uri="{9D8B030D-6E8A-4147-A177-3AD203B41FA5}">
                      <a16:colId xmlns:a16="http://schemas.microsoft.com/office/drawing/2014/main" val="213663121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実施体制</a:t>
                      </a:r>
                      <a:r>
                        <a:rPr kumimoji="1" lang="en-US" altLang="ja-JP" sz="9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※1</a:t>
                      </a:r>
                      <a:endParaRPr kumimoji="1" lang="ja-JP" altLang="en-US" sz="1400" b="1" dirty="0" smtClean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86658"/>
                  </a:ext>
                </a:extLst>
              </a:tr>
              <a:tr h="885600">
                <a:tc>
                  <a:txBody>
                    <a:bodyPr/>
                    <a:lstStyle/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478132"/>
                  </a:ext>
                </a:extLst>
              </a:tr>
            </a:tbl>
          </a:graphicData>
        </a:graphic>
      </p:graphicFrame>
      <p:graphicFrame>
        <p:nvGraphicFramePr>
          <p:cNvPr id="23" name="表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335051"/>
              </p:ext>
            </p:extLst>
          </p:nvPr>
        </p:nvGraphicFramePr>
        <p:xfrm>
          <a:off x="6609184" y="2559285"/>
          <a:ext cx="3132000" cy="3189600"/>
        </p:xfrm>
        <a:graphic>
          <a:graphicData uri="http://schemas.openxmlformats.org/drawingml/2006/table">
            <a:tbl>
              <a:tblPr/>
              <a:tblGrid>
                <a:gridCol w="3132000">
                  <a:extLst>
                    <a:ext uri="{9D8B030D-6E8A-4147-A177-3AD203B41FA5}">
                      <a16:colId xmlns:a16="http://schemas.microsoft.com/office/drawing/2014/main" val="213663121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テナントミックスの仕組み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86658"/>
                  </a:ext>
                </a:extLst>
              </a:tr>
              <a:tr h="2865600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●得られたデータを活用するための仕組み</a:t>
                      </a: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478132"/>
                  </a:ext>
                </a:extLst>
              </a:tr>
            </a:tbl>
          </a:graphicData>
        </a:graphic>
      </p:graphicFrame>
      <p:sp>
        <p:nvSpPr>
          <p:cNvPr id="24" name="二等辺三角形 23"/>
          <p:cNvSpPr/>
          <p:nvPr/>
        </p:nvSpPr>
        <p:spPr bwMode="auto">
          <a:xfrm rot="10800000">
            <a:off x="3532035" y="5853330"/>
            <a:ext cx="2824161" cy="16200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kumimoji="0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516620"/>
              </p:ext>
            </p:extLst>
          </p:nvPr>
        </p:nvGraphicFramePr>
        <p:xfrm>
          <a:off x="3369176" y="2559285"/>
          <a:ext cx="3132000" cy="3189600"/>
        </p:xfrm>
        <a:graphic>
          <a:graphicData uri="http://schemas.openxmlformats.org/drawingml/2006/table">
            <a:tbl>
              <a:tblPr/>
              <a:tblGrid>
                <a:gridCol w="3132000">
                  <a:extLst>
                    <a:ext uri="{9D8B030D-6E8A-4147-A177-3AD203B41FA5}">
                      <a16:colId xmlns:a16="http://schemas.microsoft.com/office/drawing/2014/main" val="213663121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データの分析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86658"/>
                  </a:ext>
                </a:extLst>
              </a:tr>
              <a:tr h="2865600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●データ指標の設定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●データ指標の測定方法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●データを取得・活用するための工夫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478132"/>
                  </a:ext>
                </a:extLst>
              </a:tr>
            </a:tbl>
          </a:graphicData>
        </a:graphic>
      </p:graphicFrame>
      <p:graphicFrame>
        <p:nvGraphicFramePr>
          <p:cNvPr id="30" name="表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839665"/>
              </p:ext>
            </p:extLst>
          </p:nvPr>
        </p:nvGraphicFramePr>
        <p:xfrm>
          <a:off x="164808" y="2559285"/>
          <a:ext cx="3060000" cy="3189600"/>
        </p:xfrm>
        <a:graphic>
          <a:graphicData uri="http://schemas.openxmlformats.org/drawingml/2006/table">
            <a:tbl>
              <a:tblPr/>
              <a:tblGrid>
                <a:gridCol w="3060000">
                  <a:extLst>
                    <a:ext uri="{9D8B030D-6E8A-4147-A177-3AD203B41FA5}">
                      <a16:colId xmlns:a16="http://schemas.microsoft.com/office/drawing/2014/main" val="213663121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取組概要（アクション）</a:t>
                      </a:r>
                      <a:r>
                        <a:rPr kumimoji="1" lang="en-US" altLang="ja-JP" sz="9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※2</a:t>
                      </a:r>
                      <a:endParaRPr kumimoji="1" lang="ja-JP" altLang="en-US" sz="900" b="1" dirty="0" smtClean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86658"/>
                  </a:ext>
                </a:extLst>
              </a:tr>
              <a:tr h="2865600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●データ収集体制の概要・効果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●お試し出店の場の概要・効果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●導入する新たな機能の概要・効果 等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0000" indent="-457200">
                        <a:buFont typeface="Wingdings" panose="05000000000000000000" pitchFamily="2" charset="2"/>
                        <a:buNone/>
                      </a:pPr>
                      <a:r>
                        <a:rPr lang="ja-JP" altLang="en-US" sz="13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endParaRPr lang="en-US" altLang="ja-JP" sz="13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8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478132"/>
                  </a:ext>
                </a:extLst>
              </a:tr>
            </a:tbl>
          </a:graphicData>
        </a:graphic>
      </p:graphicFrame>
      <p:sp>
        <p:nvSpPr>
          <p:cNvPr id="15" name="二等辺三角形 14"/>
          <p:cNvSpPr/>
          <p:nvPr/>
        </p:nvSpPr>
        <p:spPr bwMode="auto">
          <a:xfrm rot="10800000">
            <a:off x="3532035" y="1962799"/>
            <a:ext cx="2824161" cy="16200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kumimoji="0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"/>
          <p:cNvSpPr>
            <a:spLocks noChangeArrowheads="1"/>
          </p:cNvSpPr>
          <p:nvPr/>
        </p:nvSpPr>
        <p:spPr bwMode="auto">
          <a:xfrm>
            <a:off x="2648744" y="-962"/>
            <a:ext cx="733447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＜事業区分＞消費</a:t>
            </a:r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動向等分析・テナントミックス構築事業（ソフト事業</a:t>
            </a: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r>
              <a:rPr lang="en-US" altLang="ja-JP" sz="11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商店街等新機能導入促進事業（ハード事業）</a:t>
            </a:r>
            <a:endParaRPr lang="en-US" altLang="ja-JP" sz="1100" b="1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537176" y="1916832"/>
            <a:ext cx="349238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※1.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中核的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な担い手や中核となる推進体制の概要、関係団体との連携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状況等</a:t>
            </a:r>
            <a:endParaRPr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5892" y="5800343"/>
            <a:ext cx="33843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※2.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事業区分に応じ、不必要な語句は削除すること。</a:t>
            </a:r>
            <a:endParaRPr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690892" y="5860532"/>
            <a:ext cx="329232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※3.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（様式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）提案書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1.(3)2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①②に記載した内容の概要を記入すること</a:t>
            </a:r>
            <a:endParaRPr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883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【機○・記載例なし】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DDDDD"/>
        </a:solidFill>
        <a:ln w="9525">
          <a:solidFill>
            <a:srgbClr val="B2B2B2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rtlCol="0" anchor="ctr"/>
      <a:lstStyle>
        <a:defPPr algn="l">
          <a:defRPr kumimoji="0" sz="1800" dirty="0" smtClean="0"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kumimoji="1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" id="{EEFAC4F8-5372-4F77-B6EB-292543FDB11B}" vid="{F3909443-3E9A-4DD8-A95D-A134317FA3B2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279</Words>
  <Application>Microsoft Office PowerPoint</Application>
  <PresentationFormat>A4 210 x 297 mm</PresentationFormat>
  <Paragraphs>52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Arial</vt:lpstr>
      <vt:lpstr>Calibri</vt:lpstr>
      <vt:lpstr>Wingdings</vt:lpstr>
      <vt:lpstr>【機○・記載例なし】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2019-08-08T00:43:42Z</dcterms:created>
  <dcterms:modified xsi:type="dcterms:W3CDTF">2021-03-01T06:28:08Z</dcterms:modified>
</cp:coreProperties>
</file>