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147483251" r:id="rId2"/>
    <p:sldId id="2147483252" r:id="rId3"/>
  </p:sldIdLst>
  <p:sldSz cx="12192000" cy="6858000"/>
  <p:notesSz cx="6735763" cy="9866313"/>
  <p:custDataLst>
    <p:tags r:id="rId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57" userDrawn="1">
          <p15:clr>
            <a:srgbClr val="FBAE40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B3C"/>
    <a:srgbClr val="48525C"/>
    <a:srgbClr val="DBDDDD"/>
    <a:srgbClr val="F3F6F6"/>
    <a:srgbClr val="4F50B6"/>
    <a:srgbClr val="C2C7E5"/>
    <a:srgbClr val="42517F"/>
    <a:srgbClr val="2D396A"/>
    <a:srgbClr val="A0153A"/>
    <a:srgbClr val="01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00974-09F9-457F-84D5-732EC734A80D}" v="2491" dt="2025-02-19T11:35:28.192"/>
  </p1510:revLst>
</p1510:revInfo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14"/>
      </p:cViewPr>
      <p:guideLst>
        <p:guide pos="25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r>
              <a:rPr lang="ja-JP" dirty="0"/>
              <a:t>売上高</a:t>
            </a:r>
          </a:p>
        </c:rich>
      </c:tx>
      <c:layout>
        <c:manualLayout>
          <c:xMode val="edge"/>
          <c:yMode val="edge"/>
          <c:x val="0.43273235969233109"/>
          <c:y val="4.597702813902729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035131185053323E-2"/>
          <c:y val="0.17035321580349924"/>
          <c:w val="0.92077734661495847"/>
          <c:h val="0.5791201300100027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Sheet1!$B$2:$B$12</c:f>
              <c:numCache>
                <c:formatCode>0</c:formatCode>
                <c:ptCount val="11"/>
                <c:pt idx="0">
                  <c:v>40</c:v>
                </c:pt>
                <c:pt idx="1">
                  <c:v>42.400000000000006</c:v>
                </c:pt>
                <c:pt idx="2">
                  <c:v>44.94400000000001</c:v>
                </c:pt>
                <c:pt idx="3">
                  <c:v>47.640640000000012</c:v>
                </c:pt>
                <c:pt idx="4">
                  <c:v>50.499078400000016</c:v>
                </c:pt>
                <c:pt idx="5">
                  <c:v>53.529023104000018</c:v>
                </c:pt>
                <c:pt idx="6">
                  <c:v>56.740764490240025</c:v>
                </c:pt>
                <c:pt idx="7">
                  <c:v>60.145210359654428</c:v>
                </c:pt>
                <c:pt idx="8">
                  <c:v>63.7539229812337</c:v>
                </c:pt>
                <c:pt idx="9">
                  <c:v>67.579158360107726</c:v>
                </c:pt>
                <c:pt idx="10">
                  <c:v>71.633907861714192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事業１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numCache>
                      <c:formatCode>0_);[Red]\(0\)</c:formatCode>
                      <c:ptCount val="11"/>
                      <c:pt idx="0">
                        <c:v>2024</c:v>
                      </c:pt>
                      <c:pt idx="1">
                        <c:v>2025</c:v>
                      </c:pt>
                      <c:pt idx="2">
                        <c:v>2026</c:v>
                      </c:pt>
                      <c:pt idx="3">
                        <c:v>2027</c:v>
                      </c:pt>
                      <c:pt idx="4">
                        <c:v>2028</c:v>
                      </c:pt>
                      <c:pt idx="5">
                        <c:v>2029</c:v>
                      </c:pt>
                      <c:pt idx="6">
                        <c:v>2030</c:v>
                      </c:pt>
                      <c:pt idx="7">
                        <c:v>2031</c:v>
                      </c:pt>
                      <c:pt idx="8">
                        <c:v>2032</c:v>
                      </c:pt>
                      <c:pt idx="9">
                        <c:v>2033</c:v>
                      </c:pt>
                      <c:pt idx="10">
                        <c:v>2034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C782-4078-82B1-C33E117562C9}"/>
            </c:ext>
          </c:extLst>
        </c:ser>
        <c:ser>
          <c:idx val="1"/>
          <c:order val="1"/>
          <c:spPr>
            <a:solidFill>
              <a:schemeClr val="bg1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Sheet1!$C$2:$C$12</c:f>
              <c:numCache>
                <c:formatCode>0</c:formatCode>
                <c:ptCount val="11"/>
                <c:pt idx="0">
                  <c:v>10</c:v>
                </c:pt>
                <c:pt idx="1">
                  <c:v>12</c:v>
                </c:pt>
                <c:pt idx="2">
                  <c:v>14.399999999999999</c:v>
                </c:pt>
                <c:pt idx="3">
                  <c:v>17.279999999999998</c:v>
                </c:pt>
                <c:pt idx="4">
                  <c:v>20.735999999999997</c:v>
                </c:pt>
                <c:pt idx="5">
                  <c:v>24.883199999999995</c:v>
                </c:pt>
                <c:pt idx="6">
                  <c:v>29.859839999999991</c:v>
                </c:pt>
                <c:pt idx="7">
                  <c:v>35.831807999999988</c:v>
                </c:pt>
                <c:pt idx="8">
                  <c:v>42.998169599999983</c:v>
                </c:pt>
                <c:pt idx="9">
                  <c:v>51.597803519999978</c:v>
                </c:pt>
                <c:pt idx="10">
                  <c:v>61.917364223999968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事業２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numCache>
                      <c:formatCode>0_);[Red]\(0\)</c:formatCode>
                      <c:ptCount val="11"/>
                      <c:pt idx="0">
                        <c:v>2024</c:v>
                      </c:pt>
                      <c:pt idx="1">
                        <c:v>2025</c:v>
                      </c:pt>
                      <c:pt idx="2">
                        <c:v>2026</c:v>
                      </c:pt>
                      <c:pt idx="3">
                        <c:v>2027</c:v>
                      </c:pt>
                      <c:pt idx="4">
                        <c:v>2028</c:v>
                      </c:pt>
                      <c:pt idx="5">
                        <c:v>2029</c:v>
                      </c:pt>
                      <c:pt idx="6">
                        <c:v>2030</c:v>
                      </c:pt>
                      <c:pt idx="7">
                        <c:v>2031</c:v>
                      </c:pt>
                      <c:pt idx="8">
                        <c:v>2032</c:v>
                      </c:pt>
                      <c:pt idx="9">
                        <c:v>2033</c:v>
                      </c:pt>
                      <c:pt idx="10">
                        <c:v>2034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C782-4078-82B1-C33E117562C9}"/>
            </c:ext>
          </c:extLst>
        </c:ser>
        <c:ser>
          <c:idx val="2"/>
          <c:order val="2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Sheet1!$D$2:$D$12</c:f>
              <c:numCache>
                <c:formatCode>0</c:formatCode>
                <c:ptCount val="11"/>
                <c:pt idx="0">
                  <c:v>10</c:v>
                </c:pt>
                <c:pt idx="1">
                  <c:v>10.5</c:v>
                </c:pt>
                <c:pt idx="2">
                  <c:v>11.025</c:v>
                </c:pt>
                <c:pt idx="3">
                  <c:v>11.576250000000002</c:v>
                </c:pt>
                <c:pt idx="4">
                  <c:v>12.155062500000001</c:v>
                </c:pt>
                <c:pt idx="5">
                  <c:v>12.762815625000002</c:v>
                </c:pt>
                <c:pt idx="6">
                  <c:v>13.400956406250003</c:v>
                </c:pt>
                <c:pt idx="7">
                  <c:v>14.071004226562504</c:v>
                </c:pt>
                <c:pt idx="8">
                  <c:v>14.774554437890631</c:v>
                </c:pt>
                <c:pt idx="9">
                  <c:v>15.513282159785163</c:v>
                </c:pt>
                <c:pt idx="10">
                  <c:v>16.288946267774421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事業3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numCache>
                      <c:formatCode>0_);[Red]\(0\)</c:formatCode>
                      <c:ptCount val="11"/>
                      <c:pt idx="0">
                        <c:v>2024</c:v>
                      </c:pt>
                      <c:pt idx="1">
                        <c:v>2025</c:v>
                      </c:pt>
                      <c:pt idx="2">
                        <c:v>2026</c:v>
                      </c:pt>
                      <c:pt idx="3">
                        <c:v>2027</c:v>
                      </c:pt>
                      <c:pt idx="4">
                        <c:v>2028</c:v>
                      </c:pt>
                      <c:pt idx="5">
                        <c:v>2029</c:v>
                      </c:pt>
                      <c:pt idx="6">
                        <c:v>2030</c:v>
                      </c:pt>
                      <c:pt idx="7">
                        <c:v>2031</c:v>
                      </c:pt>
                      <c:pt idx="8">
                        <c:v>2032</c:v>
                      </c:pt>
                      <c:pt idx="9">
                        <c:v>2033</c:v>
                      </c:pt>
                      <c:pt idx="10">
                        <c:v>2034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C782-4078-82B1-C33E117562C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numCache>
                      <c:formatCode>0_);[Red]\(0\)</c:formatCode>
                      <c:ptCount val="11"/>
                      <c:pt idx="0">
                        <c:v>2024</c:v>
                      </c:pt>
                      <c:pt idx="1">
                        <c:v>2025</c:v>
                      </c:pt>
                      <c:pt idx="2">
                        <c:v>2026</c:v>
                      </c:pt>
                      <c:pt idx="3">
                        <c:v>2027</c:v>
                      </c:pt>
                      <c:pt idx="4">
                        <c:v>2028</c:v>
                      </c:pt>
                      <c:pt idx="5">
                        <c:v>2029</c:v>
                      </c:pt>
                      <c:pt idx="6">
                        <c:v>2030</c:v>
                      </c:pt>
                      <c:pt idx="7">
                        <c:v>2031</c:v>
                      </c:pt>
                      <c:pt idx="8">
                        <c:v>2032</c:v>
                      </c:pt>
                      <c:pt idx="9">
                        <c:v>2033</c:v>
                      </c:pt>
                      <c:pt idx="10">
                        <c:v>2034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C782-4078-82B1-C33E117562C9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Sheet1!$E$2:$E$12</c:f>
              <c:numCache>
                <c:formatCode>0</c:formatCode>
                <c:ptCount val="11"/>
                <c:pt idx="0">
                  <c:v>60</c:v>
                </c:pt>
                <c:pt idx="1">
                  <c:v>64.900000000000006</c:v>
                </c:pt>
                <c:pt idx="2">
                  <c:v>70.369000000000014</c:v>
                </c:pt>
                <c:pt idx="3">
                  <c:v>76.496890000000008</c:v>
                </c:pt>
                <c:pt idx="4">
                  <c:v>83.39014090000002</c:v>
                </c:pt>
                <c:pt idx="5">
                  <c:v>91.175038729000022</c:v>
                </c:pt>
                <c:pt idx="6">
                  <c:v>100.00156089649002</c:v>
                </c:pt>
                <c:pt idx="7">
                  <c:v>110.04802258621692</c:v>
                </c:pt>
                <c:pt idx="8">
                  <c:v>121.52664701912431</c:v>
                </c:pt>
                <c:pt idx="9">
                  <c:v>134.69024403989289</c:v>
                </c:pt>
                <c:pt idx="10">
                  <c:v>149.84021835348858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合計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numCache>
                      <c:formatCode>0_);[Red]\(0\)</c:formatCode>
                      <c:ptCount val="11"/>
                      <c:pt idx="0">
                        <c:v>2024</c:v>
                      </c:pt>
                      <c:pt idx="1">
                        <c:v>2025</c:v>
                      </c:pt>
                      <c:pt idx="2">
                        <c:v>2026</c:v>
                      </c:pt>
                      <c:pt idx="3">
                        <c:v>2027</c:v>
                      </c:pt>
                      <c:pt idx="4">
                        <c:v>2028</c:v>
                      </c:pt>
                      <c:pt idx="5">
                        <c:v>2029</c:v>
                      </c:pt>
                      <c:pt idx="6">
                        <c:v>2030</c:v>
                      </c:pt>
                      <c:pt idx="7">
                        <c:v>2031</c:v>
                      </c:pt>
                      <c:pt idx="8">
                        <c:v>2032</c:v>
                      </c:pt>
                      <c:pt idx="9">
                        <c:v>2033</c:v>
                      </c:pt>
                      <c:pt idx="10">
                        <c:v>2034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5-C782-4078-82B1-C33E117562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8949728"/>
        <c:axId val="1618959328"/>
      </c:barChart>
      <c:catAx>
        <c:axId val="1618949728"/>
        <c:scaling>
          <c:orientation val="minMax"/>
        </c:scaling>
        <c:delete val="0"/>
        <c:axPos val="b"/>
        <c:numFmt formatCode="0_);[Red]\(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  <c:crossAx val="1618959328"/>
        <c:crosses val="autoZero"/>
        <c:auto val="1"/>
        <c:lblAlgn val="ctr"/>
        <c:lblOffset val="100"/>
        <c:noMultiLvlLbl val="0"/>
      </c:catAx>
      <c:valAx>
        <c:axId val="161895932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  <c:crossAx val="161894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2529315725298118"/>
          <c:y val="0.21795499577688801"/>
          <c:w val="0.19171975321876686"/>
          <c:h val="8.290194473543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ea"/>
          <a:ea typeface="+mj-ea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‹#›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extLst>
    <p:ext uri="{56416CCD-93CA-4268-BC5B-53C4BB910035}">
      <p15:sldGuideLst xmlns:p15="http://schemas.microsoft.com/office/powerpoint/2012/main">
        <p15:guide id="1" orient="horz" pos="3107" userDrawn="1">
          <p15:clr>
            <a:srgbClr val="F26B43"/>
          </p15:clr>
        </p15:guide>
        <p15:guide id="2" pos="212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機密性○</a:t>
            </a: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D35E722-DCEB-4B9B-850A-0990A504E4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443076" y="3082756"/>
            <a:ext cx="11305846" cy="93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0" rIns="0" bIns="72000">
            <a:spAutoFit/>
          </a:bodyPr>
          <a:lstStyle>
            <a:lvl1pPr algn="ctr">
              <a:lnSpc>
                <a:spcPct val="130000"/>
              </a:lnSpc>
              <a:defRPr lang="ja-JP" altLang="en-US" sz="4000" b="1" i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/>
            <a:r>
              <a:rPr kumimoji="1" lang="ja-JP" altLang="en-US" dirty="0"/>
              <a:t>スライドタイトル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56094" y="5024337"/>
            <a:ext cx="11305845" cy="49244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lnSpc>
                <a:spcPct val="130000"/>
              </a:lnSpc>
              <a:buNone/>
              <a:defRPr lang="ja-JP" altLang="en-US" sz="1600" b="0" i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  <a:lvl6pPr>
              <a:defRPr sz="1600">
                <a:latin typeface="+mj-ea"/>
                <a:ea typeface="+mj-ea"/>
              </a:defRPr>
            </a:lvl6pPr>
            <a:lvl7pPr>
              <a:defRPr sz="1600">
                <a:latin typeface="+mn-ea"/>
                <a:ea typeface="+mn-ea"/>
              </a:defRPr>
            </a:lvl7pPr>
            <a:lvl8pPr>
              <a:defRPr sz="1600">
                <a:latin typeface="+mj-ea"/>
                <a:ea typeface="+mj-ea"/>
              </a:defRPr>
            </a:lvl8pPr>
            <a:lvl9pPr>
              <a:defRPr sz="1600">
                <a:latin typeface="+mn-ea"/>
                <a:ea typeface="+mn-ea"/>
              </a:defRPr>
            </a:lvl9pPr>
          </a:lstStyle>
          <a:p>
            <a:pPr marL="0" marR="0" lvl="0" indent="0" algn="ctr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ja-JP" dirty="0"/>
              <a:t>20XX</a:t>
            </a:r>
            <a:r>
              <a:rPr kumimoji="1" lang="ja-JP" altLang="en-US" dirty="0"/>
              <a:t>年</a:t>
            </a:r>
            <a:r>
              <a:rPr kumimoji="1" lang="en-US" altLang="ja-JP" dirty="0"/>
              <a:t>XX</a:t>
            </a:r>
            <a:r>
              <a:rPr kumimoji="1" lang="ja-JP" altLang="en-US" dirty="0"/>
              <a:t>月</a:t>
            </a:r>
            <a:r>
              <a:rPr kumimoji="1" lang="en-US" altLang="ja-JP" dirty="0"/>
              <a:t>XX</a:t>
            </a:r>
            <a:r>
              <a:rPr kumimoji="1" lang="ja-JP" altLang="en-US" dirty="0"/>
              <a:t>日</a:t>
            </a:r>
            <a:br>
              <a:rPr kumimoji="1" lang="en-US" altLang="ja-JP" dirty="0"/>
            </a:br>
            <a:r>
              <a:rPr kumimoji="1" lang="ja-JP" altLang="en-US"/>
              <a:t>中小企業庁</a:t>
            </a:r>
            <a:r>
              <a:rPr lang="zh-TW" altLang="en-US" dirty="0"/>
              <a:t> </a:t>
            </a:r>
            <a:r>
              <a:rPr lang="ja-JP" altLang="en-US"/>
              <a:t>企画</a:t>
            </a:r>
            <a:r>
              <a:rPr lang="zh-TW" altLang="en-US" dirty="0"/>
              <a:t>課</a:t>
            </a:r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BBCC16C2-9372-B05B-2EBA-2F71B019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pic>
        <p:nvPicPr>
          <p:cNvPr id="11" name="図 10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4DDE737-43EE-7031-8C24-7DF512B0D2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16632"/>
            <a:ext cx="2351584" cy="718351"/>
          </a:xfrm>
          <a:prstGeom prst="rect">
            <a:avLst/>
          </a:prstGeom>
        </p:spPr>
      </p:pic>
      <p:pic>
        <p:nvPicPr>
          <p:cNvPr id="12" name="図 11" descr="コンピュータ, コンパクトディスク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381218F-435F-A8D2-2A52-662F3F47CA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"/>
            <a:ext cx="12192000" cy="68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1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3" y="366716"/>
            <a:ext cx="11305846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目次</a:t>
            </a:r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3071" y="6498006"/>
            <a:ext cx="9880615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参考</a:t>
            </a:r>
            <a:r>
              <a:rPr kumimoji="1" lang="en-US" altLang="ja-JP"/>
              <a:t>/</a:t>
            </a:r>
            <a:r>
              <a:rPr kumimoji="1" lang="ja-JP" altLang="en-US"/>
              <a:t>引用文献等：</a:t>
            </a:r>
            <a:r>
              <a:rPr kumimoji="1" lang="en-US" altLang="ja-JP"/>
              <a:t>8pt</a:t>
            </a:r>
          </a:p>
        </p:txBody>
      </p:sp>
      <p:sp>
        <p:nvSpPr>
          <p:cNvPr id="3" name="テキスト プレースホルダー 8">
            <a:extLst>
              <a:ext uri="{FF2B5EF4-FFF2-40B4-BE49-F238E27FC236}">
                <a16:creationId xmlns:a16="http://schemas.microsoft.com/office/drawing/2014/main" id="{3EE3E01E-3F79-A45A-7179-85544275E8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3072" y="1138194"/>
            <a:ext cx="7330149" cy="2360234"/>
          </a:xfrm>
        </p:spPr>
        <p:txBody>
          <a:bodyPr/>
          <a:lstStyle>
            <a:lvl1pPr marL="342908" indent="-342908">
              <a:lnSpc>
                <a:spcPct val="130000"/>
              </a:lnSpc>
              <a:buClr>
                <a:schemeClr val="tx1"/>
              </a:buClr>
              <a:buFont typeface="+mj-lt"/>
              <a:buAutoNum type="arabicPeriod"/>
              <a:defRPr sz="1600" b="0" i="0">
                <a:latin typeface="+mn-ea"/>
                <a:ea typeface="+mn-ea"/>
              </a:defRPr>
            </a:lvl1pPr>
            <a:lvl4pPr>
              <a:defRPr sz="1600">
                <a:latin typeface="+mn-ea"/>
                <a:ea typeface="+mn-ea"/>
              </a:defRPr>
            </a:lvl4pPr>
            <a:lvl5pPr>
              <a:defRPr sz="1600">
                <a:latin typeface="+mn-ea"/>
                <a:ea typeface="+mn-ea"/>
              </a:defRPr>
            </a:lvl5pPr>
            <a:lvl6pPr>
              <a:defRPr sz="1600">
                <a:latin typeface="+mn-ea"/>
                <a:ea typeface="+mn-ea"/>
              </a:defRPr>
            </a:lvl6pPr>
          </a:lstStyle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01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02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03</a:t>
            </a:r>
          </a:p>
          <a:p>
            <a:pPr lvl="0"/>
            <a:r>
              <a:rPr kumimoji="1" lang="ja-JP" altLang="en-US" dirty="0"/>
              <a:t>セクション</a:t>
            </a:r>
            <a:r>
              <a:rPr kumimoji="1" lang="en-US" altLang="ja-JP" dirty="0"/>
              <a:t> 04</a:t>
            </a:r>
          </a:p>
          <a:p>
            <a:pPr marL="342908" marR="0" lvl="0" indent="-342908" algn="l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+mj-lt"/>
              <a:buAutoNum type="arabicPeriod"/>
              <a:tabLst/>
              <a:defRPr/>
            </a:pPr>
            <a:r>
              <a:rPr kumimoji="1" lang="ja-JP" altLang="en-US" dirty="0"/>
              <a:t>セクション</a:t>
            </a:r>
            <a:r>
              <a:rPr kumimoji="1" lang="en-US" altLang="ja-JP" dirty="0"/>
              <a:t> 05</a:t>
            </a:r>
          </a:p>
        </p:txBody>
      </p:sp>
      <p:sp>
        <p:nvSpPr>
          <p:cNvPr id="4" name="テキスト プレースホルダー 8">
            <a:extLst>
              <a:ext uri="{FF2B5EF4-FFF2-40B4-BE49-F238E27FC236}">
                <a16:creationId xmlns:a16="http://schemas.microsoft.com/office/drawing/2014/main" id="{66F75DC8-7F8B-DE8F-5A34-63C830C27B7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73220" y="1138194"/>
            <a:ext cx="2550466" cy="2360234"/>
          </a:xfrm>
        </p:spPr>
        <p:txBody>
          <a:bodyPr/>
          <a:lstStyle>
            <a:lvl1pPr marL="0" indent="0" algn="r">
              <a:lnSpc>
                <a:spcPct val="130000"/>
              </a:lnSpc>
              <a:buFont typeface="+mj-lt"/>
              <a:buNone/>
              <a:defRPr sz="1600" b="0" i="0">
                <a:latin typeface="+mj-ea"/>
                <a:ea typeface="+mj-ea"/>
              </a:defRPr>
            </a:lvl1pPr>
            <a:lvl4pPr>
              <a:defRPr sz="1600">
                <a:latin typeface="+mj-ea"/>
                <a:ea typeface="+mj-ea"/>
              </a:defRPr>
            </a:lvl4pPr>
            <a:lvl5pPr>
              <a:defRPr sz="1600">
                <a:latin typeface="+mj-ea"/>
                <a:ea typeface="+mj-ea"/>
              </a:defRPr>
            </a:lvl5pPr>
            <a:lvl6pPr>
              <a:defRPr>
                <a:latin typeface="+mj-ea"/>
                <a:ea typeface="+mj-ea"/>
              </a:defRPr>
            </a:lvl6pPr>
            <a:lvl7pPr>
              <a:defRPr>
                <a:latin typeface="+mj-ea"/>
                <a:ea typeface="+mj-ea"/>
              </a:defRPr>
            </a:lvl7pPr>
          </a:lstStyle>
          <a:p>
            <a:pPr marL="0" indent="0" algn="r">
              <a:buNone/>
            </a:pPr>
            <a:r>
              <a:rPr lang="en-US" altLang="ja-JP"/>
              <a:t>------- 001</a:t>
            </a:r>
            <a:endParaRPr lang="ja-JP" altLang="en-US"/>
          </a:p>
          <a:p>
            <a:pPr marL="0" lvl="0" indent="0" algn="r">
              <a:buNone/>
            </a:pPr>
            <a:r>
              <a:rPr lang="en-US" altLang="ja-JP"/>
              <a:t>------- 001</a:t>
            </a:r>
            <a:endParaRPr lang="ja-JP" altLang="en-US"/>
          </a:p>
          <a:p>
            <a:pPr marL="0" lvl="0" indent="0" algn="r">
              <a:buNone/>
            </a:pPr>
            <a:r>
              <a:rPr lang="en-US" altLang="ja-JP"/>
              <a:t>------- 001</a:t>
            </a:r>
          </a:p>
          <a:p>
            <a:pPr marL="0" indent="0" algn="r">
              <a:buNone/>
            </a:pPr>
            <a:r>
              <a:rPr lang="en-US" altLang="ja-JP"/>
              <a:t>------- 001</a:t>
            </a:r>
          </a:p>
          <a:p>
            <a:pPr marL="0" marR="0" lvl="0" indent="0" algn="r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+mj-lt"/>
              <a:buNone/>
              <a:tabLst/>
              <a:defRPr/>
            </a:pPr>
            <a:r>
              <a:rPr lang="en-US" altLang="ja-JP"/>
              <a:t>------- 001</a:t>
            </a:r>
          </a:p>
        </p:txBody>
      </p:sp>
    </p:spTree>
    <p:extLst>
      <p:ext uri="{BB962C8B-B14F-4D97-AF65-F5344CB8AC3E}">
        <p14:creationId xmlns:p14="http://schemas.microsoft.com/office/powerpoint/2010/main" val="43507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2939" userDrawn="1">
          <p15:clr>
            <a:srgbClr val="FBAE40"/>
          </p15:clr>
        </p15:guide>
        <p15:guide id="3" pos="3301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1646" userDrawn="1">
          <p15:clr>
            <a:srgbClr val="FBAE40"/>
          </p15:clr>
        </p15:guide>
        <p15:guide id="6" pos="1510" userDrawn="1">
          <p15:clr>
            <a:srgbClr val="FBAE40"/>
          </p15:clr>
        </p15:guide>
        <p15:guide id="7" pos="217" userDrawn="1">
          <p15:clr>
            <a:srgbClr val="FBAE40"/>
          </p15:clr>
        </p15:guide>
        <p15:guide id="8" pos="4594" userDrawn="1">
          <p15:clr>
            <a:srgbClr val="FBAE40"/>
          </p15:clr>
        </p15:guide>
        <p15:guide id="9" pos="4730" userDrawn="1">
          <p15:clr>
            <a:srgbClr val="FBAE40"/>
          </p15:clr>
        </p15:guide>
        <p15:guide id="10" pos="6023" userDrawn="1">
          <p15:clr>
            <a:srgbClr val="FBAE40"/>
          </p15:clr>
        </p15:guide>
        <p15:guide id="12" orient="horz" pos="4088" userDrawn="1">
          <p15:clr>
            <a:srgbClr val="FBAE40"/>
          </p15:clr>
        </p15:guide>
        <p15:guide id="13" orient="horz" pos="3861" userDrawn="1">
          <p15:clr>
            <a:srgbClr val="FBAE40"/>
          </p15:clr>
        </p15:guide>
        <p15:guide id="14" orient="horz" pos="595" userDrawn="1">
          <p15:clr>
            <a:srgbClr val="FBAE40"/>
          </p15:clr>
        </p15:guide>
        <p15:guide id="15" orient="horz" pos="709" userDrawn="1">
          <p15:clr>
            <a:srgbClr val="FBAE40"/>
          </p15:clr>
        </p15:guide>
        <p15:guide id="16" orient="horz" pos="1366" userDrawn="1">
          <p15:clr>
            <a:srgbClr val="FBAE40"/>
          </p15:clr>
        </p15:guide>
        <p15:guide id="17" orient="horz" pos="2614" userDrawn="1">
          <p15:clr>
            <a:srgbClr val="FBAE40"/>
          </p15:clr>
        </p15:guide>
        <p15:guide id="18" orient="horz" pos="1480" userDrawn="1">
          <p15:clr>
            <a:srgbClr val="FBAE40"/>
          </p15:clr>
        </p15:guide>
        <p15:guide id="19" orient="horz" pos="272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16547944-49EF-1EFF-32E6-905A8579D2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3076" y="3082756"/>
            <a:ext cx="11305846" cy="93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0" rIns="0" bIns="72000">
            <a:spAutoFit/>
          </a:bodyPr>
          <a:lstStyle>
            <a:lvl1pPr algn="l">
              <a:lnSpc>
                <a:spcPct val="130000"/>
              </a:lnSpc>
              <a:defRPr lang="ja-JP" altLang="en-US" sz="4000" b="1" i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/>
            <a:r>
              <a:rPr kumimoji="1" lang="en-US" altLang="ja-JP" dirty="0"/>
              <a:t>01. </a:t>
            </a:r>
            <a:r>
              <a:rPr kumimoji="1" lang="ja-JP" altLang="en-US" dirty="0"/>
              <a:t>セクション名</a:t>
            </a:r>
          </a:p>
        </p:txBody>
      </p:sp>
      <p:pic>
        <p:nvPicPr>
          <p:cNvPr id="8" name="図 7" descr="コンピュータ, コンパクトディスク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D83BA27-92BB-3FE5-6296-FFD18C8E0B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"/>
            <a:ext cx="12192000" cy="685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4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4" y="366716"/>
            <a:ext cx="11305842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スライドタイトル：</a:t>
            </a:r>
            <a:r>
              <a:rPr kumimoji="1" lang="en-US" altLang="ja-JP"/>
              <a:t>13</a:t>
            </a:r>
            <a:r>
              <a:rPr kumimoji="1" lang="ja-JP" altLang="en-US"/>
              <a:t>字以内 </a:t>
            </a:r>
            <a:r>
              <a:rPr kumimoji="1" lang="en-US" altLang="ja-JP"/>
              <a:t>32pt</a:t>
            </a:r>
            <a:endParaRPr kumimoji="1" lang="ja-JP" altLang="en-US"/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2210" y="6494645"/>
            <a:ext cx="9556278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出典先：</a:t>
            </a:r>
            <a:r>
              <a:rPr kumimoji="1" lang="en-US" altLang="ja-JP"/>
              <a:t>8pt</a:t>
            </a:r>
          </a:p>
        </p:txBody>
      </p:sp>
      <p:sp>
        <p:nvSpPr>
          <p:cNvPr id="52" name="テキスト プレースホルダー 11">
            <a:extLst>
              <a:ext uri="{FF2B5EF4-FFF2-40B4-BE49-F238E27FC236}">
                <a16:creationId xmlns:a16="http://schemas.microsoft.com/office/drawing/2014/main" id="{24C0F4B5-3232-8664-604F-8CF3AE3D63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3070" y="1138195"/>
            <a:ext cx="11305846" cy="667839"/>
          </a:xfrm>
          <a:solidFill>
            <a:srgbClr val="F3F6F6"/>
          </a:solidFill>
          <a:ln>
            <a:noFill/>
          </a:ln>
        </p:spPr>
        <p:txBody>
          <a:bodyPr vert="horz" wrap="square" lIns="216000" tIns="144000" rIns="216000" bIns="144000" rtlCol="0" anchor="t" anchorCtr="0">
            <a:spAutoFit/>
          </a:bodyPr>
          <a:lstStyle>
            <a:lvl1pPr marL="285757" indent="-285757">
              <a:lnSpc>
                <a:spcPct val="130000"/>
              </a:lnSpc>
              <a:buClr>
                <a:schemeClr val="tx1"/>
              </a:buClr>
              <a:buSzPct val="100000"/>
              <a:buFont typeface="メイリオ" panose="020B0604030504040204" pitchFamily="50" charset="-128"/>
              <a:buChar char="•"/>
              <a:defRPr lang="ja-JP" altLang="en-US" sz="2000" b="0" i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257181" lvl="0" indent="-25718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/>
              <a:t>キーメッセージ：</a:t>
            </a:r>
            <a:r>
              <a:rPr kumimoji="1" lang="en-US" altLang="ja-JP" dirty="0"/>
              <a:t>1</a:t>
            </a:r>
            <a:r>
              <a:rPr kumimoji="1" lang="ja-JP" altLang="en-US" dirty="0"/>
              <a:t>行以内（約</a:t>
            </a:r>
            <a:r>
              <a:rPr kumimoji="1" lang="en-US" altLang="ja-JP" dirty="0"/>
              <a:t>35</a:t>
            </a:r>
            <a:r>
              <a:rPr kumimoji="1" lang="ja-JP" altLang="en-US" dirty="0"/>
              <a:t>字）３ポツまで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行間はいじらない</a:t>
            </a:r>
            <a:endParaRPr kumimoji="1" lang="en-US" alt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E5CEE60-90F4-9775-0CB9-B864463E97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017" y="3290112"/>
            <a:ext cx="5316922" cy="293721"/>
          </a:xfrm>
        </p:spPr>
        <p:txBody>
          <a:bodyPr lIns="72000" tIns="72000" rIns="72000" bIns="36000"/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344497" indent="0">
              <a:buNone/>
              <a:defRPr sz="1200"/>
            </a:lvl2pPr>
            <a:lvl3pPr marL="668354" indent="0">
              <a:buNone/>
              <a:defRPr sz="1200"/>
            </a:lvl3pPr>
            <a:lvl4pPr marL="936648" indent="0">
              <a:buNone/>
              <a:defRPr sz="1200"/>
            </a:lvl4pPr>
            <a:lvl5pPr marL="1298607" indent="0" algn="l">
              <a:buNone/>
              <a:defRPr sz="1200"/>
            </a:lvl5pPr>
          </a:lstStyle>
          <a:p>
            <a:pPr marL="171455" marR="0" lvl="0" indent="-171455" algn="l" defTabSz="91442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本文：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12pt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16pt</a:t>
            </a:r>
            <a:endParaRPr kumimoji="1"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E59F7C88-40C4-3D1C-3928-583676EC17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71138" y="3290112"/>
            <a:ext cx="5316416" cy="293721"/>
          </a:xfrm>
          <a:noFill/>
        </p:spPr>
        <p:txBody>
          <a:bodyPr vert="horz" wrap="square" lIns="72000" tIns="72000" rIns="72000" bIns="36000" rtlCol="0">
            <a:spAutoFit/>
          </a:bodyPr>
          <a:lstStyle>
            <a:lvl1pPr marL="0" indent="0">
              <a:buNone/>
              <a:defRPr lang="ja-JP" altLang="en-US" sz="1200" smtClean="0"/>
            </a:lvl1pPr>
            <a:lvl2pPr>
              <a:defRPr lang="ja-JP" altLang="en-US" sz="1200" smtClean="0"/>
            </a:lvl2pPr>
            <a:lvl3pPr>
              <a:defRPr lang="ja-JP" altLang="en-US" sz="1200" smtClean="0"/>
            </a:lvl3pPr>
            <a:lvl4pPr>
              <a:defRPr lang="ja-JP" altLang="en-US" sz="1200" smtClean="0"/>
            </a:lvl4pPr>
            <a:lvl5pPr>
              <a:defRPr lang="ja-JP" altLang="en-US" sz="1200"/>
            </a:lvl5pPr>
          </a:lstStyle>
          <a:p>
            <a:pPr marL="342908" marR="0" lvl="0" indent="-342908" fontAlgn="auto">
              <a:lnSpc>
                <a:spcPct val="100000"/>
              </a:lnSpc>
              <a:buSzTx/>
              <a:tabLst/>
            </a:pPr>
            <a:r>
              <a:rPr kumimoji="1" lang="ja-JP" altLang="en-US"/>
              <a:t>本文：</a:t>
            </a:r>
            <a:r>
              <a:rPr kumimoji="1" lang="en-US" altLang="ja-JP"/>
              <a:t>40</a:t>
            </a:r>
            <a:r>
              <a:rPr kumimoji="1" lang="ja-JP" altLang="en-US"/>
              <a:t>字以内 </a:t>
            </a:r>
            <a:r>
              <a:rPr kumimoji="1" lang="en-US" altLang="ja-JP"/>
              <a:t>12pt /</a:t>
            </a:r>
            <a:r>
              <a:rPr kumimoji="1" lang="ja-JP" altLang="en-US"/>
              <a:t>プレゼン用 </a:t>
            </a:r>
            <a:r>
              <a:rPr kumimoji="1" lang="en-US" altLang="ja-JP"/>
              <a:t>16pt</a:t>
            </a:r>
            <a:endParaRPr kumimoji="1"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E10F42EE-E182-F73B-ED47-4B1995A4E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3017" y="2712318"/>
            <a:ext cx="5316922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dirty="0" smtClean="0">
                <a:solidFill>
                  <a:schemeClr val="bg1"/>
                </a:solidFill>
              </a:defRPr>
            </a:lvl1pPr>
            <a:lvl2pPr>
              <a:defRPr lang="ja-JP" altLang="en-US" dirty="0" smtClean="0">
                <a:solidFill>
                  <a:schemeClr val="bg1"/>
                </a:solidFill>
              </a:defRPr>
            </a:lvl2pPr>
            <a:lvl3pPr>
              <a:defRPr lang="ja-JP" altLang="en-US" dirty="0" smtClean="0">
                <a:solidFill>
                  <a:schemeClr val="bg1"/>
                </a:solidFill>
              </a:defRPr>
            </a:lvl3pPr>
            <a:lvl4pPr>
              <a:defRPr lang="ja-JP" altLang="en-US" dirty="0" smtClean="0">
                <a:solidFill>
                  <a:schemeClr val="bg1"/>
                </a:solidFill>
              </a:defRPr>
            </a:lvl4pPr>
            <a:lvl5pPr>
              <a:defRPr lang="ja-JP" altLang="en-US" dirty="0">
                <a:solidFill>
                  <a:schemeClr val="bg1"/>
                </a:solidFill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F051B484-ADEC-D7B0-A0E2-ADD29C85895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70178" y="2707268"/>
            <a:ext cx="5317376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smtClean="0">
                <a:solidFill>
                  <a:schemeClr val="bg1"/>
                </a:solidFill>
              </a:defRPr>
            </a:lvl1pPr>
            <a:lvl2pPr>
              <a:defRPr lang="ja-JP" altLang="en-US" smtClean="0">
                <a:solidFill>
                  <a:schemeClr val="bg1"/>
                </a:solidFill>
              </a:defRPr>
            </a:lvl2pPr>
            <a:lvl3pPr>
              <a:defRPr lang="ja-JP" altLang="en-US" smtClean="0">
                <a:solidFill>
                  <a:schemeClr val="bg1"/>
                </a:solidFill>
              </a:defRPr>
            </a:lvl3pPr>
            <a:lvl4pPr>
              <a:defRPr lang="ja-JP" altLang="en-US" smtClean="0">
                <a:solidFill>
                  <a:schemeClr val="bg1"/>
                </a:solidFill>
              </a:defRPr>
            </a:lvl4pPr>
            <a:lvl5pPr>
              <a:defRPr lang="ja-JP" altLang="en-US">
                <a:solidFill>
                  <a:schemeClr val="bg1"/>
                </a:solidFill>
              </a:defRPr>
            </a:lvl5pPr>
          </a:lstStyle>
          <a:p>
            <a:pPr marL="342908" marR="0" lvl="0" indent="-342908" fontAlgn="auto">
              <a:lnSpc>
                <a:spcPct val="130000"/>
              </a:lnSpc>
              <a:buSzTx/>
              <a:tabLst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endParaRPr kumimoji="1" lang="ja-JP" altLang="en-US" dirty="0"/>
          </a:p>
        </p:txBody>
      </p:sp>
      <p:pic>
        <p:nvPicPr>
          <p:cNvPr id="4" name="図 3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43BC321-6672-6DB2-E983-78BE2D5204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" y="6014844"/>
            <a:ext cx="819208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39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7" pos="268" userDrawn="1">
          <p15:clr>
            <a:srgbClr val="FBAE40"/>
          </p15:clr>
        </p15:guide>
        <p15:guide id="10" pos="7412" userDrawn="1">
          <p15:clr>
            <a:srgbClr val="FBAE40"/>
          </p15:clr>
        </p15:guide>
        <p15:guide id="13" orient="horz" pos="4065" userDrawn="1">
          <p15:clr>
            <a:srgbClr val="FBAE40"/>
          </p15:clr>
        </p15:guide>
        <p15:guide id="14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Basic（essay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C145B5D5-4B5E-6D2D-BAD5-72DE5A197CE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6775" y="3378480"/>
            <a:ext cx="11305845" cy="293721"/>
          </a:xfrm>
          <a:noFill/>
        </p:spPr>
        <p:txBody>
          <a:bodyPr vert="horz" wrap="square" lIns="72000" tIns="72000" rIns="72000" bIns="36000"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ja-JP" altLang="en-US" sz="1200" b="1" smtClean="0">
                <a:latin typeface="+mn-ea"/>
                <a:ea typeface="+mn-ea"/>
              </a:defRPr>
            </a:lvl1pPr>
            <a:lvl2pPr>
              <a:defRPr lang="ja-JP" altLang="en-US" sz="1200" smtClean="0">
                <a:latin typeface="+mn-ea"/>
                <a:ea typeface="+mn-ea"/>
              </a:defRPr>
            </a:lvl2pPr>
            <a:lvl3pPr>
              <a:defRPr lang="ja-JP" altLang="en-US" sz="1200" smtClean="0">
                <a:latin typeface="+mn-ea"/>
                <a:ea typeface="+mn-ea"/>
              </a:defRPr>
            </a:lvl3pPr>
            <a:lvl4pPr>
              <a:defRPr lang="ja-JP" altLang="en-US" sz="1200" smtClean="0">
                <a:latin typeface="+mn-ea"/>
                <a:ea typeface="+mn-ea"/>
              </a:defRPr>
            </a:lvl4pPr>
            <a:lvl5pPr>
              <a:defRPr lang="ja-JP" altLang="en-US" sz="120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強調箇所は太字</a:t>
            </a:r>
            <a:endParaRPr kumimoji="1" lang="en-US" altLang="ja-JP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C26272D-E711-7BDA-C6B1-F6E5FC5BB9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7662" y="1808201"/>
            <a:ext cx="11304954" cy="1452591"/>
          </a:xfrm>
          <a:noFill/>
        </p:spPr>
        <p:txBody>
          <a:bodyPr vert="horz" wrap="square" lIns="72000" tIns="72000" rIns="72000" bIns="36000" rtlCol="0">
            <a:noAutofit/>
          </a:bodyPr>
          <a:lstStyle>
            <a:lvl1pPr marL="0" indent="0">
              <a:buNone/>
              <a:defRPr lang="ja-JP" altLang="en-US" sz="1600" dirty="0" smtClean="0">
                <a:latin typeface="+mj-ea"/>
                <a:ea typeface="+mj-ea"/>
              </a:defRPr>
            </a:lvl1pPr>
            <a:lvl2pPr>
              <a:defRPr lang="ja-JP" altLang="en-US" sz="1200" dirty="0" smtClean="0">
                <a:latin typeface="+mj-ea"/>
                <a:ea typeface="+mj-ea"/>
              </a:defRPr>
            </a:lvl2pPr>
            <a:lvl3pPr>
              <a:defRPr lang="ja-JP" altLang="en-US" sz="1200" dirty="0" smtClean="0">
                <a:latin typeface="+mj-ea"/>
                <a:ea typeface="+mj-ea"/>
              </a:defRPr>
            </a:lvl3pPr>
            <a:lvl4pPr>
              <a:defRPr lang="ja-JP" altLang="en-US" sz="1200" dirty="0" smtClean="0">
                <a:latin typeface="+mj-ea"/>
                <a:ea typeface="+mj-ea"/>
              </a:defRPr>
            </a:lvl4pPr>
            <a:lvl5pPr>
              <a:defRPr lang="ja-JP" altLang="en-US" sz="1200" dirty="0">
                <a:latin typeface="+mj-ea"/>
                <a:ea typeface="+mj-ea"/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本文：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16pt</a:t>
            </a:r>
            <a:r>
              <a:rPr kumimoji="1" lang="ja-JP" altLang="en-US" dirty="0"/>
              <a:t>　詳細はこの大きさで記載　</a:t>
            </a:r>
            <a:endParaRPr kumimoji="1" lang="en-US" altLang="ja-JP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4F52397-F9BC-CBFD-BF51-54DD7A02B4D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666" y="1160415"/>
            <a:ext cx="5318369" cy="558784"/>
          </a:xfrm>
          <a:solidFill>
            <a:schemeClr val="accent1"/>
          </a:solidFill>
        </p:spPr>
        <p:txBody>
          <a:bodyPr vert="horz" wrap="square" lIns="108000" tIns="108000" rIns="108000" bIns="72000" rtlCol="0">
            <a:spAutoFit/>
          </a:bodyPr>
          <a:lstStyle>
            <a:lvl1pPr marL="0" indent="0">
              <a:buNone/>
              <a:defRPr lang="ja-JP" altLang="en-US" b="1" smtClean="0">
                <a:solidFill>
                  <a:schemeClr val="bg1"/>
                </a:solidFill>
              </a:defRPr>
            </a:lvl1pPr>
            <a:lvl2pPr>
              <a:defRPr lang="ja-JP" altLang="en-US" smtClean="0">
                <a:solidFill>
                  <a:schemeClr val="bg1"/>
                </a:solidFill>
              </a:defRPr>
            </a:lvl2pPr>
            <a:lvl3pPr>
              <a:defRPr lang="ja-JP" altLang="en-US" smtClean="0">
                <a:solidFill>
                  <a:schemeClr val="bg1"/>
                </a:solidFill>
              </a:defRPr>
            </a:lvl3pPr>
            <a:lvl4pPr>
              <a:defRPr lang="ja-JP" altLang="en-US" smtClean="0">
                <a:solidFill>
                  <a:schemeClr val="bg1"/>
                </a:solidFill>
              </a:defRPr>
            </a:lvl4pPr>
            <a:lvl5pPr>
              <a:defRPr lang="ja-JP" altLang="en-US">
                <a:solidFill>
                  <a:schemeClr val="bg1"/>
                </a:solidFill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見出し：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　</a:t>
            </a:r>
          </a:p>
        </p:txBody>
      </p:sp>
      <p:sp>
        <p:nvSpPr>
          <p:cNvPr id="45" name="スライド番号プレースホルダー 4">
            <a:extLst>
              <a:ext uri="{FF2B5EF4-FFF2-40B4-BE49-F238E27FC236}">
                <a16:creationId xmlns:a16="http://schemas.microsoft.com/office/drawing/2014/main" id="{7F8B39E5-E5C4-1549-647B-B2CE8575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169" y="6433200"/>
            <a:ext cx="522831" cy="424800"/>
          </a:xfrm>
          <a:prstGeom prst="rect">
            <a:avLst/>
          </a:prstGeom>
          <a:noFill/>
        </p:spPr>
        <p:txBody>
          <a:bodyPr lIns="0" tIns="0" rIns="144000" bIns="144000"/>
          <a:lstStyle>
            <a:lvl1pPr algn="r">
              <a:defRPr sz="1400" b="0" i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/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CA219888-D0B6-F250-7902-1434DE0CF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074" y="366716"/>
            <a:ext cx="11305842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スライドタイトル：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32pt</a:t>
            </a:r>
            <a:endParaRPr kumimoji="1" lang="ja-JP" altLang="en-US" dirty="0"/>
          </a:p>
        </p:txBody>
      </p:sp>
      <p:sp>
        <p:nvSpPr>
          <p:cNvPr id="51" name="テキスト プレースホルダー 9">
            <a:extLst>
              <a:ext uri="{FF2B5EF4-FFF2-40B4-BE49-F238E27FC236}">
                <a16:creationId xmlns:a16="http://schemas.microsoft.com/office/drawing/2014/main" id="{4894F5FE-60A5-361A-5A8D-0D265407E8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2210" y="6522127"/>
            <a:ext cx="9556278" cy="123111"/>
          </a:xfrm>
          <a:noFill/>
        </p:spPr>
        <p:txBody>
          <a:bodyPr wrap="square" lIns="0" tIns="0" rIns="0" bIns="0" anchor="ctr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b="0" i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出典先：</a:t>
            </a:r>
            <a:r>
              <a:rPr kumimoji="1" lang="en-US" altLang="ja-JP"/>
              <a:t>8pt</a:t>
            </a:r>
          </a:p>
        </p:txBody>
      </p:sp>
      <p:pic>
        <p:nvPicPr>
          <p:cNvPr id="2" name="図 1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CB438CD-12AD-7F1C-09EC-B8FF0D1E55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" y="6014844"/>
            <a:ext cx="819208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47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7" pos="249" userDrawn="1">
          <p15:clr>
            <a:srgbClr val="FBAE40"/>
          </p15:clr>
        </p15:guide>
        <p15:guide id="10" pos="7393" userDrawn="1">
          <p15:clr>
            <a:srgbClr val="FBAE40"/>
          </p15:clr>
        </p15:guide>
        <p15:guide id="13" orient="horz" pos="4050" userDrawn="1">
          <p15:clr>
            <a:srgbClr val="FBAE40"/>
          </p15:clr>
        </p15:guide>
        <p15:guide id="1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4CFBF0-63BB-BA24-668B-7AB6C5F7C14A}"/>
              </a:ext>
            </a:extLst>
          </p:cNvPr>
          <p:cNvSpPr/>
          <p:nvPr userDrawn="1"/>
        </p:nvSpPr>
        <p:spPr>
          <a:xfrm>
            <a:off x="0" y="0"/>
            <a:ext cx="309562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163816-A505-9D0F-D155-41FBE22ECBD4}"/>
              </a:ext>
            </a:extLst>
          </p:cNvPr>
          <p:cNvSpPr/>
          <p:nvPr userDrawn="1"/>
        </p:nvSpPr>
        <p:spPr>
          <a:xfrm>
            <a:off x="16388" y="-4497"/>
            <a:ext cx="12192000" cy="587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5A2A24-3FE5-5016-1F36-BEAC5A4BF832}"/>
              </a:ext>
            </a:extLst>
          </p:cNvPr>
          <p:cNvSpPr/>
          <p:nvPr userDrawn="1"/>
        </p:nvSpPr>
        <p:spPr bwMode="auto">
          <a:xfrm>
            <a:off x="0" y="0"/>
            <a:ext cx="309562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0" name="図 9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55319B5-FA92-4B5F-D8E5-CF700E7944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02"/>
            <a:ext cx="2639615" cy="545022"/>
          </a:xfrm>
          <a:prstGeom prst="rect">
            <a:avLst/>
          </a:prstGeom>
        </p:spPr>
      </p:pic>
      <p:sp>
        <p:nvSpPr>
          <p:cNvPr id="39" name="タイトル 1">
            <a:extLst>
              <a:ext uri="{FF2B5EF4-FFF2-40B4-BE49-F238E27FC236}">
                <a16:creationId xmlns:a16="http://schemas.microsoft.com/office/drawing/2014/main" id="{956C1A84-1F1A-339B-395F-8728C647B2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574" y="58954"/>
            <a:ext cx="88740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スライドタイトル：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32pt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263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A57836-1A98-70BF-0BE4-283F5CEC0B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0142-B990-490A-A107-ED7302A7FD5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D15ED1-921A-EB0E-CDB5-BADF7ED05470}"/>
              </a:ext>
            </a:extLst>
          </p:cNvPr>
          <p:cNvSpPr/>
          <p:nvPr userDrawn="1"/>
        </p:nvSpPr>
        <p:spPr>
          <a:xfrm>
            <a:off x="0" y="1"/>
            <a:ext cx="12192000" cy="587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971F978-5F40-7E93-7AEE-7E815EDDE258}"/>
              </a:ext>
            </a:extLst>
          </p:cNvPr>
          <p:cNvSpPr/>
          <p:nvPr userDrawn="1"/>
        </p:nvSpPr>
        <p:spPr bwMode="auto">
          <a:xfrm>
            <a:off x="9985092" y="0"/>
            <a:ext cx="2199491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7" name="図 6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A8CF690-334C-D2E2-5AC2-305F59C092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092" y="52252"/>
            <a:ext cx="2199491" cy="454146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A701BA58-211A-14CE-46D7-434D56824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636" y="52252"/>
            <a:ext cx="88740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3200" b="1" i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スライドタイトル：</a:t>
            </a:r>
            <a:r>
              <a:rPr kumimoji="1" lang="en-US" altLang="ja-JP" dirty="0"/>
              <a:t>13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32pt</a:t>
            </a:r>
            <a:endParaRPr kumimoji="1" lang="ja-JP" altLang="en-US" dirty="0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42BB2BCE-7296-CB0E-988E-4391671E9C7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523" y="793788"/>
            <a:ext cx="11304954" cy="1452591"/>
          </a:xfrm>
          <a:noFill/>
        </p:spPr>
        <p:txBody>
          <a:bodyPr vert="horz" wrap="square" lIns="72000" tIns="72000" rIns="72000" bIns="36000" rtlCol="0">
            <a:noAutofit/>
          </a:bodyPr>
          <a:lstStyle>
            <a:lvl1pPr marL="0" indent="0">
              <a:buNone/>
              <a:defRPr lang="ja-JP" altLang="en-US" sz="1600" dirty="0" smtClean="0">
                <a:latin typeface="+mj-ea"/>
                <a:ea typeface="+mj-ea"/>
              </a:defRPr>
            </a:lvl1pPr>
            <a:lvl2pPr>
              <a:defRPr lang="ja-JP" altLang="en-US" sz="1200" dirty="0" smtClean="0">
                <a:latin typeface="+mj-ea"/>
                <a:ea typeface="+mj-ea"/>
              </a:defRPr>
            </a:lvl2pPr>
            <a:lvl3pPr>
              <a:defRPr lang="ja-JP" altLang="en-US" sz="1200" dirty="0" smtClean="0">
                <a:latin typeface="+mj-ea"/>
                <a:ea typeface="+mj-ea"/>
              </a:defRPr>
            </a:lvl3pPr>
            <a:lvl4pPr>
              <a:defRPr lang="ja-JP" altLang="en-US" sz="1200" dirty="0" smtClean="0">
                <a:latin typeface="+mj-ea"/>
                <a:ea typeface="+mj-ea"/>
              </a:defRPr>
            </a:lvl4pPr>
            <a:lvl5pPr>
              <a:defRPr lang="ja-JP" altLang="en-US" sz="1200" dirty="0">
                <a:latin typeface="+mj-ea"/>
                <a:ea typeface="+mj-ea"/>
              </a:defRPr>
            </a:lvl5pPr>
          </a:lstStyle>
          <a:p>
            <a:pPr marL="342908" marR="0" lvl="0" indent="-342908" algn="l" defTabSz="914423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tabLst/>
              <a:defRPr/>
            </a:pPr>
            <a:r>
              <a:rPr kumimoji="1" lang="ja-JP" altLang="en-US" dirty="0"/>
              <a:t>本文：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字以内 </a:t>
            </a:r>
            <a:r>
              <a:rPr kumimoji="1" lang="en-US" altLang="ja-JP" dirty="0"/>
              <a:t>16pt /</a:t>
            </a:r>
            <a:r>
              <a:rPr kumimoji="1" lang="ja-JP" altLang="en-US" dirty="0"/>
              <a:t>プレゼン用 </a:t>
            </a:r>
            <a:r>
              <a:rPr kumimoji="1" lang="en-US" altLang="ja-JP" dirty="0"/>
              <a:t>16pt</a:t>
            </a:r>
            <a:r>
              <a:rPr kumimoji="1" lang="ja-JP" altLang="en-US" dirty="0"/>
              <a:t>　詳細はこの大きさで記載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104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15003" y="1520788"/>
            <a:ext cx="9137217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9AE-A7DA-4F19-9CA2-4F3938536455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56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3513E546-A282-441F-CEB2-9E6C0AC4E3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4750071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スライド" r:id="rId11" imgW="404" imgH="405" progId="TCLayout.ActiveDocument.1">
                  <p:embed/>
                </p:oleObj>
              </mc:Choice>
              <mc:Fallback>
                <p:oleObj name="think-cellスライド" r:id="rId11" imgW="404" imgH="405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513E546-A282-441F-CEB2-9E6C0AC4E3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43078" y="343154"/>
            <a:ext cx="11431385" cy="584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43078" y="1340773"/>
            <a:ext cx="11431385" cy="2067847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第４レベル</a:t>
            </a:r>
            <a:endParaRPr kumimoji="1" lang="en-US" altLang="ja-JP" dirty="0"/>
          </a:p>
          <a:p>
            <a:pPr lvl="4"/>
            <a:r>
              <a:rPr kumimoji="1" lang="ja-JP" altLang="en-US" dirty="0"/>
              <a:t>第５レベル</a:t>
            </a:r>
            <a:endParaRPr kumimoji="1" lang="en-US" altLang="ja-JP" dirty="0"/>
          </a:p>
        </p:txBody>
      </p:sp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162C5DDE-FFB5-076B-4D7A-92D4A63EF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8515" y="6429024"/>
            <a:ext cx="523489" cy="4248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>
            <a:lvl1pPr algn="ctr">
              <a:defRPr kumimoji="0" lang="ja-JP" altLang="en-US" sz="1400" b="0" i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9550142-B990-490A-A107-ED7302A7FD5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9" r:id="rId2"/>
    <p:sldLayoutId id="2147483676" r:id="rId3"/>
    <p:sldLayoutId id="2147483681" r:id="rId4"/>
    <p:sldLayoutId id="2147483697" r:id="rId5"/>
    <p:sldLayoutId id="2147483698" r:id="rId6"/>
    <p:sldLayoutId id="2147483699" r:id="rId7"/>
    <p:sldLayoutId id="2147483700" r:id="rId8"/>
  </p:sldLayoutIdLst>
  <p:hf hdr="0" ftr="0" dt="0"/>
  <p:txStyles>
    <p:titleStyle>
      <a:lvl1pPr algn="l" defTabSz="914423" rtl="0" eaLnBrk="1" latinLnBrk="0" hangingPunct="1">
        <a:spcBef>
          <a:spcPct val="0"/>
        </a:spcBef>
        <a:buNone/>
        <a:defRPr kumimoji="1" sz="3200" b="1" i="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914423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Arial" panose="020B0604020202020204" pitchFamily="34" charset="0"/>
        <a:buNone/>
        <a:defRPr kumimoji="1" sz="20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1pPr>
      <a:lvl2pPr marL="630254" indent="-285757" algn="l" defTabSz="914423" rtl="0" eaLnBrk="1" latinLnBrk="0" hangingPunct="1">
        <a:spcBef>
          <a:spcPts val="600"/>
        </a:spcBef>
        <a:spcAft>
          <a:spcPts val="600"/>
        </a:spcAft>
        <a:buFont typeface="メイリオ" panose="020B0604030504040204" pitchFamily="50" charset="-128"/>
        <a:buChar char="◦"/>
        <a:defRPr kumimoji="1" sz="16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2pPr>
      <a:lvl3pPr marL="896960" indent="-228606" algn="l" defTabSz="914423" rtl="0" eaLnBrk="1" latinLnBrk="0" hangingPunct="1">
        <a:spcBef>
          <a:spcPts val="600"/>
        </a:spcBef>
        <a:spcAft>
          <a:spcPts val="600"/>
        </a:spcAft>
        <a:buFont typeface="メイリオ" panose="020B0604030504040204" pitchFamily="50" charset="-128"/>
        <a:buChar char="‒"/>
        <a:defRPr kumimoji="1" sz="1600" b="0" i="0" kern="1200">
          <a:solidFill>
            <a:schemeClr val="tx1"/>
          </a:solidFill>
          <a:latin typeface="+mj-ea"/>
          <a:ea typeface="+mj-ea"/>
          <a:cs typeface="メイリオ" panose="020B0604030504040204" pitchFamily="50" charset="-128"/>
        </a:defRPr>
      </a:lvl3pPr>
      <a:lvl4pPr marL="1165254" indent="-228606" algn="l" defTabSz="914423" rtl="0" eaLnBrk="1" latinLnBrk="0" hangingPunct="1">
        <a:spcBef>
          <a:spcPct val="20000"/>
        </a:spcBef>
        <a:buFont typeface="Meiryo UI" panose="020B0604030504040204" pitchFamily="50" charset="-128"/>
        <a:buChar char="∗"/>
        <a:defRPr kumimoji="1" sz="1600" kern="1200">
          <a:solidFill>
            <a:schemeClr val="tx1"/>
          </a:solidFill>
          <a:latin typeface="+mj-ea"/>
          <a:ea typeface="+mj-ea"/>
          <a:cs typeface="Meiryo UI" panose="020B0604030504040204" pitchFamily="50" charset="-128"/>
        </a:defRPr>
      </a:lvl4pPr>
      <a:lvl5pPr marL="1527213" indent="-228606" algn="l" defTabSz="914423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j-ea"/>
          <a:ea typeface="+mj-ea"/>
          <a:cs typeface="Meiryo UI" panose="020B0604030504040204" pitchFamily="50" charset="-128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図 92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18CD442-B5FC-A03F-B27E-01EAE160E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934" y="4436271"/>
            <a:ext cx="4559300" cy="622300"/>
          </a:xfrm>
          <a:prstGeom prst="rect">
            <a:avLst/>
          </a:prstGeom>
        </p:spPr>
      </p:pic>
      <p:pic>
        <p:nvPicPr>
          <p:cNvPr id="92" name="図 91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3EDAD05-88C3-1BC8-9C19-28E252BAD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47" y="2625619"/>
            <a:ext cx="4559300" cy="622300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A5165D1-07CF-6A58-23BB-E4D64D32E3B7}"/>
              </a:ext>
            </a:extLst>
          </p:cNvPr>
          <p:cNvSpPr/>
          <p:nvPr/>
        </p:nvSpPr>
        <p:spPr>
          <a:xfrm>
            <a:off x="3437409" y="1019064"/>
            <a:ext cx="8412808" cy="15727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63A11B2-49D7-66BA-474D-A06C9B1E08D5}"/>
              </a:ext>
            </a:extLst>
          </p:cNvPr>
          <p:cNvSpPr/>
          <p:nvPr/>
        </p:nvSpPr>
        <p:spPr>
          <a:xfrm>
            <a:off x="0" y="0"/>
            <a:ext cx="309562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C10CBEF-75A4-C919-52E7-46A3121D14B7}"/>
              </a:ext>
            </a:extLst>
          </p:cNvPr>
          <p:cNvSpPr/>
          <p:nvPr/>
        </p:nvSpPr>
        <p:spPr>
          <a:xfrm>
            <a:off x="16388" y="-4497"/>
            <a:ext cx="12192000" cy="587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BFA26C9-3A28-3142-F56B-104010F7CE35}"/>
              </a:ext>
            </a:extLst>
          </p:cNvPr>
          <p:cNvSpPr/>
          <p:nvPr/>
        </p:nvSpPr>
        <p:spPr bwMode="auto">
          <a:xfrm>
            <a:off x="0" y="0"/>
            <a:ext cx="309562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49" name="図 48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BDEB088-E7F7-2142-A12D-793DFB7441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02"/>
            <a:ext cx="2639615" cy="545022"/>
          </a:xfrm>
          <a:prstGeom prst="rect">
            <a:avLst/>
          </a:prstGeom>
        </p:spPr>
      </p:pic>
      <p:sp>
        <p:nvSpPr>
          <p:cNvPr id="51" name="タイトル 2">
            <a:extLst>
              <a:ext uri="{FF2B5EF4-FFF2-40B4-BE49-F238E27FC236}">
                <a16:creationId xmlns:a16="http://schemas.microsoft.com/office/drawing/2014/main" id="{CCEDFD13-12EB-0342-164F-C0D2798A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731" y="66980"/>
            <a:ext cx="8653290" cy="584775"/>
          </a:xfrm>
        </p:spPr>
        <p:txBody>
          <a:bodyPr/>
          <a:lstStyle/>
          <a:p>
            <a:r>
              <a:rPr kumimoji="1" lang="ja-JP" altLang="en-US">
                <a:solidFill>
                  <a:schemeClr val="bg1"/>
                </a:solidFill>
              </a:rPr>
              <a:t>株式会社○○○○</a:t>
            </a:r>
            <a:r>
              <a:rPr lang="ja-JP" altLang="en-US">
                <a:solidFill>
                  <a:schemeClr val="bg1"/>
                </a:solidFill>
              </a:rPr>
              <a:t>（</a:t>
            </a:r>
            <a:r>
              <a:rPr kumimoji="1" lang="ja-JP" altLang="en-US">
                <a:solidFill>
                  <a:schemeClr val="bg1"/>
                </a:solidFill>
              </a:rPr>
              <a:t>○○</a:t>
            </a:r>
            <a:r>
              <a:rPr lang="ja-JP" altLang="en-US">
                <a:solidFill>
                  <a:schemeClr val="bg1"/>
                </a:solidFill>
              </a:rPr>
              <a:t>業）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8C0D721-897F-3053-02FC-8288EC1A2201}"/>
              </a:ext>
            </a:extLst>
          </p:cNvPr>
          <p:cNvSpPr/>
          <p:nvPr/>
        </p:nvSpPr>
        <p:spPr bwMode="auto">
          <a:xfrm>
            <a:off x="0" y="584775"/>
            <a:ext cx="3095626" cy="14040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66967A0-FDB3-FE85-B93E-E09456594808}"/>
              </a:ext>
            </a:extLst>
          </p:cNvPr>
          <p:cNvSpPr txBox="1"/>
          <p:nvPr/>
        </p:nvSpPr>
        <p:spPr>
          <a:xfrm>
            <a:off x="275691" y="3830396"/>
            <a:ext cx="2483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○○</a:t>
            </a: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（写真の説明文）</a:t>
            </a:r>
            <a:endParaRPr kumimoji="1"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43E6DD0-DCF3-3857-5A4D-780FF68123A5}"/>
              </a:ext>
            </a:extLst>
          </p:cNvPr>
          <p:cNvSpPr txBox="1"/>
          <p:nvPr/>
        </p:nvSpPr>
        <p:spPr>
          <a:xfrm>
            <a:off x="143657" y="4120057"/>
            <a:ext cx="2808312" cy="1724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〇本社所在地：・・・</a:t>
            </a:r>
          </a:p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〇事業概要：・・・</a:t>
            </a:r>
            <a:endParaRPr kumimoji="1" lang="en-US" altLang="ja-JP" sz="1100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 algn="l">
              <a:lnSpc>
                <a:spcPts val="1620"/>
              </a:lnSpc>
            </a:pPr>
            <a:endParaRPr kumimoji="1" lang="ja-JP" altLang="en-US" sz="110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〇従業員数：・・・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（</a:t>
            </a:r>
            <a:r>
              <a:rPr kumimoji="1" lang="en-US" altLang="ja-JP" sz="9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年</a:t>
            </a:r>
            <a:r>
              <a:rPr kumimoji="1" lang="en-US" altLang="ja-JP" sz="9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月期）</a:t>
            </a:r>
            <a:endParaRPr kumimoji="1" lang="ja-JP" altLang="en-US" sz="110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〇現在の売上高：</a:t>
            </a:r>
            <a:r>
              <a:rPr kumimoji="1"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 ○</a:t>
            </a: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億円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（</a:t>
            </a:r>
            <a:r>
              <a:rPr kumimoji="1" lang="en-US" altLang="ja-JP" sz="9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 ○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年</a:t>
            </a:r>
            <a:r>
              <a:rPr kumimoji="1" lang="en-US" altLang="ja-JP" sz="9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</a:t>
            </a:r>
            <a:r>
              <a:rPr kumimoji="1" lang="ja-JP" altLang="en-US" sz="9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月期）</a:t>
            </a:r>
            <a:endParaRPr kumimoji="1" lang="en-US" altLang="ja-JP" sz="900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 algn="l">
              <a:lnSpc>
                <a:spcPts val="1620"/>
              </a:lnSpc>
            </a:pP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○法人番号：</a:t>
            </a:r>
            <a:r>
              <a:rPr kumimoji="1"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○○</a:t>
            </a:r>
          </a:p>
          <a:p>
            <a:pPr marL="141288" indent="-131763" algn="l">
              <a:lnSpc>
                <a:spcPts val="1620"/>
              </a:lnSpc>
            </a:pPr>
            <a:r>
              <a:rPr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</a:t>
            </a:r>
            <a:r>
              <a:rPr kumimoji="1"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登録番号：○○</a:t>
            </a:r>
            <a:endParaRPr kumimoji="1" lang="en-US" altLang="ja-JP" sz="1100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  <a:p>
            <a:pPr marL="141288" indent="-131763">
              <a:lnSpc>
                <a:spcPts val="1620"/>
              </a:lnSpc>
            </a:pPr>
            <a:r>
              <a:rPr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○Web</a:t>
            </a:r>
            <a:r>
              <a:rPr lang="ja-JP" altLang="en-US" sz="110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：</a:t>
            </a:r>
            <a:r>
              <a:rPr kumimoji="1" lang="en-US" altLang="ja-JP" sz="1100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https://○○○</a:t>
            </a:r>
            <a:endParaRPr kumimoji="1" lang="ja-JP" altLang="en-US" sz="110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EB91DC8B-80A6-EDB8-BC85-4096D6510E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40479" y="1054218"/>
            <a:ext cx="1047011" cy="1047011"/>
          </a:xfrm>
          <a:prstGeom prst="ellipse">
            <a:avLst/>
          </a:prstGeom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59A84E6-EF71-CD31-05AC-0FCA4E784AF7}"/>
              </a:ext>
            </a:extLst>
          </p:cNvPr>
          <p:cNvSpPr txBox="1"/>
          <p:nvPr/>
        </p:nvSpPr>
        <p:spPr>
          <a:xfrm>
            <a:off x="3579122" y="2138308"/>
            <a:ext cx="1377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>
                <a:latin typeface="+mn-ea"/>
                <a:cs typeface="Meiryo UI" panose="020B0604030504040204" pitchFamily="50" charset="-128"/>
              </a:rPr>
              <a:t>肩　書</a:t>
            </a:r>
            <a:endParaRPr kumimoji="1" lang="en-US" altLang="ja-JP" sz="1200" dirty="0"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sz="1200">
                <a:latin typeface="+mn-ea"/>
                <a:cs typeface="Meiryo UI" panose="020B0604030504040204" pitchFamily="50" charset="-128"/>
              </a:rPr>
              <a:t>氏　名</a:t>
            </a:r>
            <a:endParaRPr kumimoji="1" lang="ja-JP" altLang="en-US" sz="12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9B90523-F239-149C-BE35-DC6EAA39B712}"/>
              </a:ext>
            </a:extLst>
          </p:cNvPr>
          <p:cNvSpPr txBox="1"/>
          <p:nvPr/>
        </p:nvSpPr>
        <p:spPr>
          <a:xfrm>
            <a:off x="5129273" y="1172720"/>
            <a:ext cx="656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+mn-ea"/>
                <a:cs typeface="Meiryo UI" panose="020B0604030504040204" pitchFamily="50" charset="-128"/>
              </a:rPr>
              <a:t>・・・（企業理念・ミッション）</a:t>
            </a:r>
            <a:endParaRPr kumimoji="1" lang="ja-JP" altLang="en-US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2EA6E26-1DF0-2B28-81F2-C9982E83C211}"/>
              </a:ext>
            </a:extLst>
          </p:cNvPr>
          <p:cNvSpPr txBox="1"/>
          <p:nvPr/>
        </p:nvSpPr>
        <p:spPr>
          <a:xfrm>
            <a:off x="5009247" y="1779129"/>
            <a:ext cx="66873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algn="l"/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・・・（</a:t>
            </a:r>
            <a:r>
              <a:rPr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億宣言に向けた経営者メッセージ）、</a:t>
            </a:r>
            <a:r>
              <a:rPr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億企業への成長を通じた実現したい内容（顧客、地域社会への貢献、社員の成長・待遇改善等）</a:t>
            </a:r>
            <a:endParaRPr kumimoji="1" lang="ja-JP" altLang="en-US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5C3D650A-6EB7-8D8C-CA38-A2A69B058656}"/>
              </a:ext>
            </a:extLst>
          </p:cNvPr>
          <p:cNvSpPr/>
          <p:nvPr/>
        </p:nvSpPr>
        <p:spPr>
          <a:xfrm>
            <a:off x="3464830" y="3026465"/>
            <a:ext cx="8412808" cy="13504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4676714-D841-F7E0-FBCF-73AFFCE828B6}"/>
              </a:ext>
            </a:extLst>
          </p:cNvPr>
          <p:cNvSpPr txBox="1"/>
          <p:nvPr/>
        </p:nvSpPr>
        <p:spPr>
          <a:xfrm>
            <a:off x="3465748" y="2702010"/>
            <a:ext cx="32166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売上高</a:t>
            </a:r>
            <a:r>
              <a:rPr lang="en-US" altLang="ja-JP" sz="1200" b="1" dirty="0">
                <a:solidFill>
                  <a:prstClr val="black"/>
                </a:solidFill>
                <a:latin typeface="+mj-ea"/>
                <a:ea typeface="+mj-ea"/>
              </a:rPr>
              <a:t>100</a:t>
            </a: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億円実現の目標と課題</a:t>
            </a:r>
            <a:endParaRPr kumimoji="1" lang="en-US" altLang="ja-JP" sz="1200" b="1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CB3A590-47B7-FFC7-716F-D58074E5CEFE}"/>
              </a:ext>
            </a:extLst>
          </p:cNvPr>
          <p:cNvSpPr txBox="1"/>
          <p:nvPr/>
        </p:nvSpPr>
        <p:spPr>
          <a:xfrm>
            <a:off x="3554889" y="3441610"/>
            <a:ext cx="39954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algn="l"/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（例）〇〇年の売上高達成に向け、年率〇〇％程度の成長を目指す。（期間やプロセス）</a:t>
            </a:r>
          </a:p>
          <a:p>
            <a:pPr marL="11113" algn="l"/>
            <a:endParaRPr kumimoji="1" lang="ja-JP" altLang="en-US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1026" name="Picture 2" descr="初心者向け・クマノミの飼育方法｜カクレクマノミなどの種類と費用や繁殖について｜東京アクアガーデン">
            <a:extLst>
              <a:ext uri="{FF2B5EF4-FFF2-40B4-BE49-F238E27FC236}">
                <a16:creationId xmlns:a16="http://schemas.microsoft.com/office/drawing/2014/main" id="{5A1DE9C9-6E09-1386-8A75-2E152466F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92" y="2130571"/>
            <a:ext cx="2483259" cy="167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812F054-A8C9-E274-CCA4-524A643632BF}"/>
              </a:ext>
            </a:extLst>
          </p:cNvPr>
          <p:cNvSpPr/>
          <p:nvPr/>
        </p:nvSpPr>
        <p:spPr>
          <a:xfrm>
            <a:off x="3464830" y="4842071"/>
            <a:ext cx="8412808" cy="1726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4D249CC-2A52-D22F-2380-6CE6B69733D3}"/>
              </a:ext>
            </a:extLst>
          </p:cNvPr>
          <p:cNvSpPr txBox="1"/>
          <p:nvPr/>
        </p:nvSpPr>
        <p:spPr>
          <a:xfrm>
            <a:off x="3503932" y="5159916"/>
            <a:ext cx="40463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algn="l"/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売上高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億達成のための具体的措置について記載</a:t>
            </a:r>
          </a:p>
          <a:p>
            <a:pPr marL="11113" algn="l"/>
            <a:r>
              <a:rPr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例えば、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設備投資による生産体制増強、海外展開、新事業・新分野進出、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M&amp;A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等の成長手段をできるだけ具体的に記述）</a:t>
            </a:r>
          </a:p>
          <a:p>
            <a:pPr marL="11113" algn="l"/>
            <a:r>
              <a:rPr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その他、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先進性・成長性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(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生産性、製品・サービス等の競争力等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)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。</a:t>
            </a:r>
            <a:endParaRPr kumimoji="1"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D6E24FA-9672-BBBF-858D-6889AA8BECCE}"/>
              </a:ext>
            </a:extLst>
          </p:cNvPr>
          <p:cNvSpPr txBox="1"/>
          <p:nvPr/>
        </p:nvSpPr>
        <p:spPr>
          <a:xfrm>
            <a:off x="3465748" y="4549502"/>
            <a:ext cx="32166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Tx/>
              <a:buNone/>
              <a:tabLst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売上高</a:t>
            </a:r>
            <a:r>
              <a:rPr lang="en-US" altLang="ja-JP" sz="1200" b="1" dirty="0">
                <a:solidFill>
                  <a:prstClr val="black"/>
                </a:solidFill>
                <a:latin typeface="+mj-ea"/>
                <a:ea typeface="+mj-ea"/>
              </a:rPr>
              <a:t>100</a:t>
            </a: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億円実現に向けた具体的措置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26DBE96-7031-F906-2865-783417674CFF}"/>
              </a:ext>
            </a:extLst>
          </p:cNvPr>
          <p:cNvSpPr txBox="1"/>
          <p:nvPr/>
        </p:nvSpPr>
        <p:spPr>
          <a:xfrm>
            <a:off x="7671685" y="5178867"/>
            <a:ext cx="40762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l"/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･････</a:t>
            </a: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CC774526-5926-564A-C1B1-035978B32699}"/>
              </a:ext>
            </a:extLst>
          </p:cNvPr>
          <p:cNvCxnSpPr/>
          <p:nvPr/>
        </p:nvCxnSpPr>
        <p:spPr>
          <a:xfrm>
            <a:off x="7606369" y="5013173"/>
            <a:ext cx="0" cy="144655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C4D0F080-EAF4-16B7-F61A-721CFEAC3C8D}"/>
              </a:ext>
            </a:extLst>
          </p:cNvPr>
          <p:cNvCxnSpPr>
            <a:cxnSpLocks/>
          </p:cNvCxnSpPr>
          <p:nvPr/>
        </p:nvCxnSpPr>
        <p:spPr>
          <a:xfrm>
            <a:off x="7606369" y="3116646"/>
            <a:ext cx="0" cy="113640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B70B64B-3722-F3E3-5368-2D9DE271B5C1}"/>
              </a:ext>
            </a:extLst>
          </p:cNvPr>
          <p:cNvSpPr txBox="1"/>
          <p:nvPr/>
        </p:nvSpPr>
        <p:spPr>
          <a:xfrm>
            <a:off x="7640390" y="3429000"/>
            <a:ext cx="39954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/>
            <a:r>
              <a:rPr kumimoji="1" lang="ja-JP" altLang="en-US" sz="110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･････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F318389-EAEB-25CE-F8E0-7287CF4861F8}"/>
              </a:ext>
            </a:extLst>
          </p:cNvPr>
          <p:cNvSpPr txBox="1"/>
          <p:nvPr/>
        </p:nvSpPr>
        <p:spPr>
          <a:xfrm>
            <a:off x="4787490" y="3078854"/>
            <a:ext cx="1516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ctr"/>
            <a:r>
              <a:rPr kumimoji="1" lang="ja-JP" altLang="en-US" sz="1200" b="1">
                <a:latin typeface="+mn-ea"/>
                <a:cs typeface="Meiryo UI" panose="020B0604030504040204" pitchFamily="50" charset="-128"/>
              </a:rPr>
              <a:t>実現目標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6AE2D4B-867F-DCB7-0DDE-3D6871F9ADEC}"/>
              </a:ext>
            </a:extLst>
          </p:cNvPr>
          <p:cNvSpPr txBox="1"/>
          <p:nvPr/>
        </p:nvSpPr>
        <p:spPr>
          <a:xfrm>
            <a:off x="8994056" y="3072652"/>
            <a:ext cx="1516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ctr"/>
            <a:r>
              <a:rPr lang="ja-JP" altLang="en-US" sz="1200" b="1">
                <a:latin typeface="+mn-ea"/>
                <a:cs typeface="Meiryo UI" panose="020B0604030504040204" pitchFamily="50" charset="-128"/>
              </a:rPr>
              <a:t>課題</a:t>
            </a:r>
            <a:endParaRPr kumimoji="1" lang="ja-JP" altLang="en-US" sz="1200" b="1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795DFAB-0E1B-6050-2B6F-EE4C07E61B7C}"/>
              </a:ext>
            </a:extLst>
          </p:cNvPr>
          <p:cNvSpPr txBox="1"/>
          <p:nvPr/>
        </p:nvSpPr>
        <p:spPr>
          <a:xfrm>
            <a:off x="4767055" y="4888556"/>
            <a:ext cx="1516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ctr"/>
            <a:r>
              <a:rPr lang="ja-JP" altLang="en-US" sz="1200" b="1">
                <a:latin typeface="+mn-ea"/>
                <a:cs typeface="Meiryo UI" panose="020B0604030504040204" pitchFamily="50" charset="-128"/>
              </a:rPr>
              <a:t>目指す成長手段</a:t>
            </a:r>
            <a:endParaRPr kumimoji="1" lang="ja-JP" altLang="en-US" sz="1200" b="1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E4F6EC5-7AD3-462C-AEAC-3B6ADA8658CB}"/>
              </a:ext>
            </a:extLst>
          </p:cNvPr>
          <p:cNvSpPr txBox="1"/>
          <p:nvPr/>
        </p:nvSpPr>
        <p:spPr>
          <a:xfrm>
            <a:off x="9035783" y="4871970"/>
            <a:ext cx="1516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algn="ctr"/>
            <a:r>
              <a:rPr kumimoji="1" lang="ja-JP" altLang="en-US" sz="1200" b="1">
                <a:latin typeface="+mn-ea"/>
                <a:cs typeface="Meiryo UI" panose="020B0604030504040204" pitchFamily="50" charset="-128"/>
              </a:rPr>
              <a:t>実施体制</a:t>
            </a:r>
          </a:p>
        </p:txBody>
      </p:sp>
      <p:pic>
        <p:nvPicPr>
          <p:cNvPr id="91" name="図 90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D97D8A7-F0D6-489D-6D0C-BBBF679E88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7" y="615560"/>
            <a:ext cx="4559300" cy="622300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EB06258-0D03-69F7-E983-3A01DABFF84C}"/>
              </a:ext>
            </a:extLst>
          </p:cNvPr>
          <p:cNvSpPr txBox="1"/>
          <p:nvPr/>
        </p:nvSpPr>
        <p:spPr>
          <a:xfrm>
            <a:off x="3445750" y="694609"/>
            <a:ext cx="38261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Tx/>
              <a:buNone/>
              <a:tabLst/>
              <a:defRPr/>
            </a:pPr>
            <a:r>
              <a:rPr lang="ja-JP" altLang="en-US" sz="1200" b="1">
                <a:solidFill>
                  <a:prstClr val="black"/>
                </a:solidFill>
                <a:latin typeface="+mj-ea"/>
                <a:ea typeface="+mj-ea"/>
              </a:rPr>
              <a:t>企業理念・</a:t>
            </a:r>
            <a:r>
              <a:rPr lang="en-US" altLang="ja-JP" sz="1200" b="1" dirty="0">
                <a:solidFill>
                  <a:prstClr val="black"/>
                </a:solidFill>
                <a:latin typeface="+mj-ea"/>
                <a:ea typeface="+mj-ea"/>
              </a:rPr>
              <a:t>100</a:t>
            </a:r>
            <a:r>
              <a:rPr lang="ja-JP" altLang="en-US" sz="1200" b="1">
                <a:solidFill>
                  <a:prstClr val="black"/>
                </a:solidFill>
                <a:latin typeface="+mj-ea"/>
                <a:ea typeface="+mj-ea"/>
              </a:rPr>
              <a:t>億宣言に向けた経営者メッセージ</a:t>
            </a:r>
            <a:endParaRPr kumimoji="1" lang="en-US" altLang="ja-JP" sz="1200" b="1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94" name="円/楕円 93">
            <a:extLst>
              <a:ext uri="{FF2B5EF4-FFF2-40B4-BE49-F238E27FC236}">
                <a16:creationId xmlns:a16="http://schemas.microsoft.com/office/drawing/2014/main" id="{D7FA0A0C-8566-27F2-CD76-B6279C8A4583}"/>
              </a:ext>
            </a:extLst>
          </p:cNvPr>
          <p:cNvSpPr/>
          <p:nvPr/>
        </p:nvSpPr>
        <p:spPr bwMode="auto">
          <a:xfrm>
            <a:off x="969959" y="725113"/>
            <a:ext cx="1155708" cy="11557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r>
              <a:rPr kumimoji="0" lang="ja-JP" altLang="en-US" sz="1200">
                <a:latin typeface="+mj-ea"/>
                <a:ea typeface="+mj-ea"/>
              </a:rPr>
              <a:t>企業ロゴ</a:t>
            </a:r>
            <a:endParaRPr kumimoji="0" lang="en-US" altLang="ja-JP" sz="1200" dirty="0">
              <a:latin typeface="+mj-ea"/>
              <a:ea typeface="+mj-ea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CE1DF810-E889-05FD-AEE4-CF790F5F0C95}"/>
              </a:ext>
            </a:extLst>
          </p:cNvPr>
          <p:cNvSpPr/>
          <p:nvPr/>
        </p:nvSpPr>
        <p:spPr bwMode="auto">
          <a:xfrm>
            <a:off x="275691" y="2138308"/>
            <a:ext cx="2483259" cy="16659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kumimoji="0" lang="ja-JP" altLang="en-US" sz="1200">
                <a:latin typeface="+mj-ea"/>
                <a:ea typeface="+mj-ea"/>
              </a:rPr>
              <a:t>事業所や製品の写真等</a:t>
            </a:r>
            <a:endParaRPr kumimoji="0" lang="ja-JP" altLang="en-US" sz="1200" dirty="0">
              <a:latin typeface="+mj-ea"/>
              <a:ea typeface="+mj-ea"/>
            </a:endParaRPr>
          </a:p>
        </p:txBody>
      </p:sp>
      <p:sp>
        <p:nvSpPr>
          <p:cNvPr id="96" name="円/楕円 95">
            <a:extLst>
              <a:ext uri="{FF2B5EF4-FFF2-40B4-BE49-F238E27FC236}">
                <a16:creationId xmlns:a16="http://schemas.microsoft.com/office/drawing/2014/main" id="{29DBCFF3-DC03-4AF2-E0BE-C99EB4025968}"/>
              </a:ext>
            </a:extLst>
          </p:cNvPr>
          <p:cNvSpPr/>
          <p:nvPr/>
        </p:nvSpPr>
        <p:spPr bwMode="auto">
          <a:xfrm>
            <a:off x="3678477" y="990476"/>
            <a:ext cx="1155708" cy="1155708"/>
          </a:xfrm>
          <a:prstGeom prst="ellipse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ctr"/>
            <a:r>
              <a:rPr kumimoji="0" lang="ja-JP" altLang="en-US" sz="1200">
                <a:solidFill>
                  <a:schemeClr val="bg1"/>
                </a:solidFill>
                <a:latin typeface="+mj-ea"/>
                <a:ea typeface="+mj-ea"/>
              </a:rPr>
              <a:t>経営者</a:t>
            </a:r>
            <a:endParaRPr kumimoji="0" lang="en-US" altLang="ja-JP" sz="1200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kumimoji="0" lang="ja-JP" altLang="en-US" sz="1200">
                <a:solidFill>
                  <a:schemeClr val="bg1"/>
                </a:solidFill>
                <a:latin typeface="+mj-ea"/>
                <a:ea typeface="+mj-ea"/>
              </a:rPr>
              <a:t>写真</a:t>
            </a:r>
            <a:endParaRPr kumimoji="0" lang="en-US" altLang="ja-JP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AA8C94-A333-3F5C-AC76-1456DBF2B1C9}"/>
              </a:ext>
            </a:extLst>
          </p:cNvPr>
          <p:cNvSpPr txBox="1"/>
          <p:nvPr/>
        </p:nvSpPr>
        <p:spPr>
          <a:xfrm>
            <a:off x="6096000" y="6627168"/>
            <a:ext cx="679176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11000402020202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110004020202020204"/>
                <a:ea typeface="游ゴシック" panose="020B0400000000000000" pitchFamily="50" charset="-128"/>
                <a:cs typeface="+mn-cs"/>
              </a:rPr>
              <a:t>本宣言は企業自身がその責任において売上高１００億円を目指して、自社の取組を進める旨を宣言するものです</a:t>
            </a:r>
          </a:p>
        </p:txBody>
      </p:sp>
    </p:spTree>
    <p:extLst>
      <p:ext uri="{BB962C8B-B14F-4D97-AF65-F5344CB8AC3E}">
        <p14:creationId xmlns:p14="http://schemas.microsoft.com/office/powerpoint/2010/main" val="123141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55AF9-8160-890C-8AA4-DEE7900A5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00F62C-DEB3-1DE9-A198-919734A4CB5F}"/>
              </a:ext>
            </a:extLst>
          </p:cNvPr>
          <p:cNvSpPr/>
          <p:nvPr/>
        </p:nvSpPr>
        <p:spPr>
          <a:xfrm>
            <a:off x="551177" y="1045388"/>
            <a:ext cx="11346568" cy="52594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7FA54C2-B11A-5DA9-EEE0-E57D29950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734238"/>
            <a:ext cx="4618128" cy="6223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7B432B-93A6-F165-DE35-2978E6277010}"/>
              </a:ext>
            </a:extLst>
          </p:cNvPr>
          <p:cNvSpPr txBox="1"/>
          <p:nvPr/>
        </p:nvSpPr>
        <p:spPr>
          <a:xfrm>
            <a:off x="488539" y="816849"/>
            <a:ext cx="42489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3000"/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自由記載（例：売上高</a:t>
            </a:r>
            <a:r>
              <a:rPr lang="en-US" altLang="ja-JP" sz="1200" b="1" dirty="0">
                <a:solidFill>
                  <a:prstClr val="black"/>
                </a:solidFill>
                <a:latin typeface="+mj-ea"/>
                <a:ea typeface="+mj-ea"/>
              </a:rPr>
              <a:t>100</a:t>
            </a:r>
            <a:r>
              <a:rPr lang="ja-JP" altLang="en-US" sz="1200" b="1" dirty="0">
                <a:solidFill>
                  <a:prstClr val="black"/>
                </a:solidFill>
                <a:latin typeface="+mj-ea"/>
                <a:ea typeface="+mj-ea"/>
              </a:rPr>
              <a:t>億円実現に向けた具体的措置）</a:t>
            </a:r>
            <a:endParaRPr kumimoji="1" lang="en-US" altLang="ja-JP" sz="1200" b="1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B36D3-7268-E05A-8AE6-E148C0B09E0F}"/>
              </a:ext>
            </a:extLst>
          </p:cNvPr>
          <p:cNvSpPr txBox="1"/>
          <p:nvPr/>
        </p:nvSpPr>
        <p:spPr>
          <a:xfrm>
            <a:off x="551177" y="1556449"/>
            <a:ext cx="1117970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71450" algn="l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ひな形にある「売上高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億円実現</a:t>
            </a:r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の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目標と課題（実現目標・課題）」、「売上高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100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億円実現に向けた具体的措置（目指す成長手段・実施体制）」などの項目について、書き切れない内容など、さらに詳しく記載したい場合には、こちらの別紙をご活用ください。</a:t>
            </a:r>
            <a:endParaRPr kumimoji="1"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1113" algn="l"/>
            <a:endParaRPr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82563" indent="-171450" algn="l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実現目標等を記載する際、必要に応じ、グラフ等を掲載いただくことも可能です</a:t>
            </a:r>
            <a:r>
              <a:rPr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。グラフを作成される場合の参考テンプレートを以下に記載しておりますので、適宜ご活用ください。</a:t>
            </a:r>
            <a:endParaRPr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1113" algn="l"/>
            <a:endParaRPr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82563" indent="-171450" algn="l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グループ会社・子会社等で取り組む場合には、体制について補足いただけます。</a:t>
            </a:r>
            <a:endParaRPr kumimoji="1"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1113" algn="l"/>
            <a:endParaRPr lang="en-US" altLang="ja-JP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82563" indent="-171450" algn="l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ひな形の次ページに、宣言趣旨に沿うような自社資料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（例えば会社概要）などを加えることも可能です。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営業を目的とするような資料については、掲載をお控えください。</a:t>
            </a:r>
          </a:p>
          <a:p>
            <a:pPr marL="11113" algn="l"/>
            <a:endParaRPr kumimoji="1" lang="ja-JP" altLang="en-US" sz="11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0E1294F-55D0-F55A-5FBC-B078BF198928}"/>
              </a:ext>
            </a:extLst>
          </p:cNvPr>
          <p:cNvSpPr txBox="1"/>
          <p:nvPr/>
        </p:nvSpPr>
        <p:spPr>
          <a:xfrm>
            <a:off x="447866" y="6512555"/>
            <a:ext cx="747712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1288" indent="-131763"/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○法人番号：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1111111111</a:t>
            </a:r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（○○社）、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222222222</a:t>
            </a:r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（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XX</a:t>
            </a:r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社）・・・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+mn-ea"/>
                <a:cs typeface="Meiryo UI" panose="020B0604030504040204" pitchFamily="50" charset="-128"/>
              </a:rPr>
              <a:t>グループ企業全体での申請の場合追記</a:t>
            </a:r>
            <a:r>
              <a:rPr kumimoji="1" lang="en-US" altLang="ja-JP" sz="1100" dirty="0">
                <a:latin typeface="+mn-ea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BF08DB4-0678-DD52-8C73-FAD5F807252C}"/>
              </a:ext>
            </a:extLst>
          </p:cNvPr>
          <p:cNvSpPr/>
          <p:nvPr/>
        </p:nvSpPr>
        <p:spPr>
          <a:xfrm>
            <a:off x="16388" y="-4497"/>
            <a:ext cx="12192000" cy="5878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0543325-2D89-A4DD-0018-0EE072EE4A79}"/>
              </a:ext>
            </a:extLst>
          </p:cNvPr>
          <p:cNvSpPr/>
          <p:nvPr/>
        </p:nvSpPr>
        <p:spPr bwMode="auto">
          <a:xfrm>
            <a:off x="0" y="0"/>
            <a:ext cx="309562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pPr algn="l"/>
            <a:endParaRPr kumimoji="0" lang="ja-JP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30" name="図 29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8A5DB44-9F90-C9B8-4623-EDA5266FAD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02"/>
            <a:ext cx="2639615" cy="545022"/>
          </a:xfrm>
          <a:prstGeom prst="rect">
            <a:avLst/>
          </a:prstGeom>
        </p:spPr>
      </p:pic>
      <p:sp>
        <p:nvSpPr>
          <p:cNvPr id="31" name="タイトル 2">
            <a:extLst>
              <a:ext uri="{FF2B5EF4-FFF2-40B4-BE49-F238E27FC236}">
                <a16:creationId xmlns:a16="http://schemas.microsoft.com/office/drawing/2014/main" id="{531349CD-56FE-1346-3A2C-B1D0AAF08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731" y="66980"/>
            <a:ext cx="8653290" cy="584775"/>
          </a:xfrm>
        </p:spPr>
        <p:txBody>
          <a:bodyPr/>
          <a:lstStyle/>
          <a:p>
            <a:r>
              <a:rPr kumimoji="1" lang="ja-JP" altLang="en-US">
                <a:solidFill>
                  <a:schemeClr val="bg1"/>
                </a:solidFill>
              </a:rPr>
              <a:t>株式会社○○○○</a:t>
            </a:r>
            <a:r>
              <a:rPr lang="ja-JP" altLang="en-US">
                <a:solidFill>
                  <a:schemeClr val="bg1"/>
                </a:solidFill>
              </a:rPr>
              <a:t>（</a:t>
            </a:r>
            <a:r>
              <a:rPr kumimoji="1" lang="ja-JP" altLang="en-US">
                <a:solidFill>
                  <a:schemeClr val="bg1"/>
                </a:solidFill>
              </a:rPr>
              <a:t>○○</a:t>
            </a:r>
            <a:r>
              <a:rPr lang="ja-JP" altLang="en-US">
                <a:solidFill>
                  <a:schemeClr val="bg1"/>
                </a:solidFill>
              </a:rPr>
              <a:t>業）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E2F20A0-D23F-0F64-1891-26919CB396AF}"/>
              </a:ext>
            </a:extLst>
          </p:cNvPr>
          <p:cNvGrpSpPr/>
          <p:nvPr/>
        </p:nvGrpSpPr>
        <p:grpSpPr>
          <a:xfrm>
            <a:off x="3809096" y="3429000"/>
            <a:ext cx="4663866" cy="2762250"/>
            <a:chOff x="7167154" y="3429001"/>
            <a:chExt cx="4663866" cy="2762250"/>
          </a:xfrm>
        </p:grpSpPr>
        <p:graphicFrame>
          <p:nvGraphicFramePr>
            <p:cNvPr id="11" name="グラフ 10">
              <a:extLst>
                <a:ext uri="{FF2B5EF4-FFF2-40B4-BE49-F238E27FC236}">
                  <a16:creationId xmlns:a16="http://schemas.microsoft.com/office/drawing/2014/main" id="{23955F30-A85C-33B8-AE02-750812918BDF}"/>
                </a:ext>
              </a:extLst>
            </p:cNvPr>
            <p:cNvGraphicFramePr/>
            <p:nvPr/>
          </p:nvGraphicFramePr>
          <p:xfrm>
            <a:off x="7167154" y="3429001"/>
            <a:ext cx="4663866" cy="2762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D69FB7F-AF6B-0566-61D1-9C24BA159DF3}"/>
                </a:ext>
              </a:extLst>
            </p:cNvPr>
            <p:cNvSpPr/>
            <p:nvPr/>
          </p:nvSpPr>
          <p:spPr bwMode="auto">
            <a:xfrm>
              <a:off x="9758161" y="5797617"/>
              <a:ext cx="572135" cy="39363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4F50B6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r>
                <a:rPr kumimoji="0" lang="en-US" sz="1000" dirty="0">
                  <a:solidFill>
                    <a:srgbClr val="FFFFFF"/>
                  </a:solidFill>
                  <a:latin typeface="+mj-ea"/>
                  <a:ea typeface="+mj-ea"/>
                </a:rPr>
                <a:t>100</a:t>
              </a:r>
              <a:r>
                <a:rPr kumimoji="0" lang="ja-JP" altLang="en-US" sz="1000" dirty="0">
                  <a:solidFill>
                    <a:srgbClr val="FFFFFF"/>
                  </a:solidFill>
                  <a:latin typeface="+mj-ea"/>
                  <a:ea typeface="+mj-ea"/>
                </a:rPr>
                <a:t>億</a:t>
              </a:r>
              <a:endParaRPr kumimoji="0" lang="en-US" altLang="ja-JP" sz="1000" dirty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/>
              <a:r>
                <a:rPr kumimoji="0" lang="ja-JP" altLang="en-US" sz="1000" dirty="0">
                  <a:solidFill>
                    <a:srgbClr val="FFFFFF"/>
                  </a:solidFill>
                  <a:latin typeface="+mj-ea"/>
                  <a:ea typeface="+mj-ea"/>
                </a:rPr>
                <a:t>達成</a:t>
              </a:r>
              <a:endParaRPr kumimoji="0" lang="en-US" sz="1000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7543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39dcc26a-7131-49f4-a9eb-1c0521500c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【機○・記載例なし】">
  <a:themeElements>
    <a:clrScheme name="10bil dec">
      <a:dk1>
        <a:srgbClr val="000000"/>
      </a:dk1>
      <a:lt1>
        <a:srgbClr val="FEFFFF"/>
      </a:lt1>
      <a:dk2>
        <a:srgbClr val="000000"/>
      </a:dk2>
      <a:lt2>
        <a:srgbClr val="F8FBFB"/>
      </a:lt2>
      <a:accent1>
        <a:srgbClr val="4F50B6"/>
      </a:accent1>
      <a:accent2>
        <a:srgbClr val="2E3B66"/>
      </a:accent2>
      <a:accent3>
        <a:srgbClr val="6774BF"/>
      </a:accent3>
      <a:accent4>
        <a:srgbClr val="727070"/>
      </a:accent4>
      <a:accent5>
        <a:srgbClr val="DBDDDD"/>
      </a:accent5>
      <a:accent6>
        <a:srgbClr val="F6F9F7"/>
      </a:accent6>
      <a:hlink>
        <a:srgbClr val="4F51B4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rtlCol="0" anchor="ctr"/>
      <a:lstStyle>
        <a:defPPr algn="l">
          <a:defRPr kumimoji="0" sz="1200" dirty="0" smtClean="0">
            <a:latin typeface="+mj-ea"/>
            <a:ea typeface="+mj-ea"/>
          </a:defRPr>
        </a:defPPr>
      </a:lstStyle>
    </a:spDef>
    <a:txDef>
      <a:spPr>
        <a:noFill/>
      </a:spPr>
      <a:bodyPr wrap="square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 kumimoji="1" sz="1600" dirty="0" smtClean="0">
            <a:latin typeface="+mn-ea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D8C861B6-498F-4F22-A8A9-3BAFC219480C}" vid="{9E769544-01F3-4BF8-B3A9-3F1EAE4A540E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523</Words>
  <Application>Microsoft Office PowerPoint</Application>
  <PresentationFormat>ワイド画面</PresentationFormat>
  <Paragraphs>45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游ゴシック</vt:lpstr>
      <vt:lpstr>Arial</vt:lpstr>
      <vt:lpstr>Wingdings</vt:lpstr>
      <vt:lpstr>【機○・記載例なし】</vt:lpstr>
      <vt:lpstr>think-cellスライド</vt:lpstr>
      <vt:lpstr>株式会社○○○○（○○業）</vt:lpstr>
      <vt:lpstr>株式会社○○○○（○○業）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2025-02-25T06:45:04Z</dcterms:created>
  <dcterms:modified xsi:type="dcterms:W3CDTF">2025-02-25T06:45:45Z</dcterms:modified>
  <cp:category/>
</cp:coreProperties>
</file>